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20"/>
  </p:notesMasterIdLst>
  <p:handoutMasterIdLst>
    <p:handoutMasterId r:id="rId21"/>
  </p:handoutMasterIdLst>
  <p:sldIdLst>
    <p:sldId id="256" r:id="rId6"/>
    <p:sldId id="267" r:id="rId7"/>
    <p:sldId id="268" r:id="rId8"/>
    <p:sldId id="269" r:id="rId9"/>
    <p:sldId id="271" r:id="rId10"/>
    <p:sldId id="273" r:id="rId11"/>
    <p:sldId id="274" r:id="rId12"/>
    <p:sldId id="276" r:id="rId13"/>
    <p:sldId id="277" r:id="rId14"/>
    <p:sldId id="278" r:id="rId15"/>
    <p:sldId id="279" r:id="rId16"/>
    <p:sldId id="280" r:id="rId17"/>
    <p:sldId id="281" r:id="rId18"/>
    <p:sldId id="257" r:id="rId1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393B"/>
    <a:srgbClr val="A68F76"/>
    <a:srgbClr val="1F15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5" autoAdjust="0"/>
    <p:restoredTop sz="94671" autoAdjust="0"/>
  </p:normalViewPr>
  <p:slideViewPr>
    <p:cSldViewPr snapToGrid="0">
      <p:cViewPr varScale="1">
        <p:scale>
          <a:sx n="149" d="100"/>
          <a:sy n="149" d="100"/>
        </p:scale>
        <p:origin x="96" y="2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5" d="100"/>
          <a:sy n="85" d="100"/>
        </p:scale>
        <p:origin x="-37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57ACB36-2734-4B63-891D-1E7F0E01AA4D}" type="datetimeFigureOut">
              <a:rPr lang="it-IT" smtClean="0"/>
              <a:t>13/01/2022</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3FE3E-C407-4CE8-90CB-E553DA63E828}" type="slidenum">
              <a:rPr lang="it-IT" smtClean="0"/>
              <a:t>‹#›</a:t>
            </a:fld>
            <a:endParaRPr lang="it-IT"/>
          </a:p>
        </p:txBody>
      </p:sp>
    </p:spTree>
    <p:extLst>
      <p:ext uri="{BB962C8B-B14F-4D97-AF65-F5344CB8AC3E}">
        <p14:creationId xmlns:p14="http://schemas.microsoft.com/office/powerpoint/2010/main" val="5550443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F4688B-0D8C-4AC0-8AAA-70832583DC66}" type="datetimeFigureOut">
              <a:rPr lang="it-IT" smtClean="0"/>
              <a:t>13/01/2022</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CA6B83-4678-4973-AA3C-13F7807D67DC}" type="slidenum">
              <a:rPr lang="it-IT" smtClean="0"/>
              <a:t>‹#›</a:t>
            </a:fld>
            <a:endParaRPr lang="it-IT"/>
          </a:p>
        </p:txBody>
      </p:sp>
    </p:spTree>
    <p:extLst>
      <p:ext uri="{BB962C8B-B14F-4D97-AF65-F5344CB8AC3E}">
        <p14:creationId xmlns:p14="http://schemas.microsoft.com/office/powerpoint/2010/main" val="2937932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CCA6B83-4678-4973-AA3C-13F7807D67DC}" type="slidenum">
              <a:rPr lang="it-IT" smtClean="0"/>
              <a:t>1</a:t>
            </a:fld>
            <a:endParaRPr lang="it-IT"/>
          </a:p>
        </p:txBody>
      </p:sp>
    </p:spTree>
    <p:extLst>
      <p:ext uri="{BB962C8B-B14F-4D97-AF65-F5344CB8AC3E}">
        <p14:creationId xmlns:p14="http://schemas.microsoft.com/office/powerpoint/2010/main" val="4162840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CCA6B83-4678-4973-AA3C-13F7807D67DC}" type="slidenum">
              <a:rPr lang="it-IT" smtClean="0"/>
              <a:t>10</a:t>
            </a:fld>
            <a:endParaRPr lang="it-IT"/>
          </a:p>
        </p:txBody>
      </p:sp>
    </p:spTree>
    <p:extLst>
      <p:ext uri="{BB962C8B-B14F-4D97-AF65-F5344CB8AC3E}">
        <p14:creationId xmlns:p14="http://schemas.microsoft.com/office/powerpoint/2010/main" val="1538976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CCA6B83-4678-4973-AA3C-13F7807D67DC}" type="slidenum">
              <a:rPr lang="it-IT" smtClean="0"/>
              <a:t>11</a:t>
            </a:fld>
            <a:endParaRPr lang="it-IT"/>
          </a:p>
        </p:txBody>
      </p:sp>
    </p:spTree>
    <p:extLst>
      <p:ext uri="{BB962C8B-B14F-4D97-AF65-F5344CB8AC3E}">
        <p14:creationId xmlns:p14="http://schemas.microsoft.com/office/powerpoint/2010/main" val="1068281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CCA6B83-4678-4973-AA3C-13F7807D67DC}" type="slidenum">
              <a:rPr lang="it-IT" smtClean="0"/>
              <a:t>12</a:t>
            </a:fld>
            <a:endParaRPr lang="it-IT"/>
          </a:p>
        </p:txBody>
      </p:sp>
    </p:spTree>
    <p:extLst>
      <p:ext uri="{BB962C8B-B14F-4D97-AF65-F5344CB8AC3E}">
        <p14:creationId xmlns:p14="http://schemas.microsoft.com/office/powerpoint/2010/main" val="2006708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CCA6B83-4678-4973-AA3C-13F7807D67DC}" type="slidenum">
              <a:rPr lang="it-IT" smtClean="0"/>
              <a:t>13</a:t>
            </a:fld>
            <a:endParaRPr lang="it-IT"/>
          </a:p>
        </p:txBody>
      </p:sp>
    </p:spTree>
    <p:extLst>
      <p:ext uri="{BB962C8B-B14F-4D97-AF65-F5344CB8AC3E}">
        <p14:creationId xmlns:p14="http://schemas.microsoft.com/office/powerpoint/2010/main" val="550735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CCA6B83-4678-4973-AA3C-13F7807D67DC}" type="slidenum">
              <a:rPr lang="it-IT" smtClean="0"/>
              <a:t>2</a:t>
            </a:fld>
            <a:endParaRPr lang="it-IT"/>
          </a:p>
        </p:txBody>
      </p:sp>
    </p:spTree>
    <p:extLst>
      <p:ext uri="{BB962C8B-B14F-4D97-AF65-F5344CB8AC3E}">
        <p14:creationId xmlns:p14="http://schemas.microsoft.com/office/powerpoint/2010/main" val="4162840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CCA6B83-4678-4973-AA3C-13F7807D67DC}" type="slidenum">
              <a:rPr lang="it-IT" smtClean="0"/>
              <a:t>3</a:t>
            </a:fld>
            <a:endParaRPr lang="it-IT"/>
          </a:p>
        </p:txBody>
      </p:sp>
    </p:spTree>
    <p:extLst>
      <p:ext uri="{BB962C8B-B14F-4D97-AF65-F5344CB8AC3E}">
        <p14:creationId xmlns:p14="http://schemas.microsoft.com/office/powerpoint/2010/main" val="845079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CCA6B83-4678-4973-AA3C-13F7807D67DC}" type="slidenum">
              <a:rPr lang="it-IT" smtClean="0"/>
              <a:t>4</a:t>
            </a:fld>
            <a:endParaRPr lang="it-IT"/>
          </a:p>
        </p:txBody>
      </p:sp>
    </p:spTree>
    <p:extLst>
      <p:ext uri="{BB962C8B-B14F-4D97-AF65-F5344CB8AC3E}">
        <p14:creationId xmlns:p14="http://schemas.microsoft.com/office/powerpoint/2010/main" val="701014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CCA6B83-4678-4973-AA3C-13F7807D67DC}" type="slidenum">
              <a:rPr lang="it-IT" smtClean="0"/>
              <a:t>5</a:t>
            </a:fld>
            <a:endParaRPr lang="it-IT"/>
          </a:p>
        </p:txBody>
      </p:sp>
    </p:spTree>
    <p:extLst>
      <p:ext uri="{BB962C8B-B14F-4D97-AF65-F5344CB8AC3E}">
        <p14:creationId xmlns:p14="http://schemas.microsoft.com/office/powerpoint/2010/main" val="2608760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CCA6B83-4678-4973-AA3C-13F7807D67DC}" type="slidenum">
              <a:rPr lang="it-IT" smtClean="0"/>
              <a:t>6</a:t>
            </a:fld>
            <a:endParaRPr lang="it-IT"/>
          </a:p>
        </p:txBody>
      </p:sp>
    </p:spTree>
    <p:extLst>
      <p:ext uri="{BB962C8B-B14F-4D97-AF65-F5344CB8AC3E}">
        <p14:creationId xmlns:p14="http://schemas.microsoft.com/office/powerpoint/2010/main" val="3195463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CCA6B83-4678-4973-AA3C-13F7807D67DC}" type="slidenum">
              <a:rPr lang="it-IT" smtClean="0"/>
              <a:t>7</a:t>
            </a:fld>
            <a:endParaRPr lang="it-IT"/>
          </a:p>
        </p:txBody>
      </p:sp>
    </p:spTree>
    <p:extLst>
      <p:ext uri="{BB962C8B-B14F-4D97-AF65-F5344CB8AC3E}">
        <p14:creationId xmlns:p14="http://schemas.microsoft.com/office/powerpoint/2010/main" val="1841996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CCA6B83-4678-4973-AA3C-13F7807D67DC}" type="slidenum">
              <a:rPr lang="it-IT" smtClean="0"/>
              <a:t>8</a:t>
            </a:fld>
            <a:endParaRPr lang="it-IT"/>
          </a:p>
        </p:txBody>
      </p:sp>
    </p:spTree>
    <p:extLst>
      <p:ext uri="{BB962C8B-B14F-4D97-AF65-F5344CB8AC3E}">
        <p14:creationId xmlns:p14="http://schemas.microsoft.com/office/powerpoint/2010/main" val="2666435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9CCA6B83-4678-4973-AA3C-13F7807D67DC}" type="slidenum">
              <a:rPr lang="it-IT" smtClean="0"/>
              <a:t>9</a:t>
            </a:fld>
            <a:endParaRPr lang="it-IT"/>
          </a:p>
        </p:txBody>
      </p:sp>
    </p:spTree>
    <p:extLst>
      <p:ext uri="{BB962C8B-B14F-4D97-AF65-F5344CB8AC3E}">
        <p14:creationId xmlns:p14="http://schemas.microsoft.com/office/powerpoint/2010/main" val="4002670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91D417-6AC3-4186-99DC-E01B80967379}"/>
              </a:ext>
            </a:extLst>
          </p:cNvPr>
          <p:cNvSpPr>
            <a:spLocks noGrp="1"/>
          </p:cNvSpPr>
          <p:nvPr>
            <p:ph type="ctrTitle" hasCustomPrompt="1"/>
          </p:nvPr>
        </p:nvSpPr>
        <p:spPr>
          <a:xfrm>
            <a:off x="1524000" y="1600199"/>
            <a:ext cx="9144000" cy="1909763"/>
          </a:xfrm>
        </p:spPr>
        <p:txBody>
          <a:bodyPr anchor="ctr"/>
          <a:lstStyle>
            <a:lvl1pPr algn="ctr">
              <a:defRPr sz="6000"/>
            </a:lvl1pPr>
          </a:lstStyle>
          <a:p>
            <a:r>
              <a:rPr lang="it-IT" dirty="0"/>
              <a:t>Unit 2: Promotion of </a:t>
            </a:r>
            <a:r>
              <a:rPr lang="it-IT" dirty="0" err="1"/>
              <a:t>mobilities</a:t>
            </a:r>
            <a:endParaRPr lang="fi-FI" dirty="0"/>
          </a:p>
        </p:txBody>
      </p:sp>
      <p:sp>
        <p:nvSpPr>
          <p:cNvPr id="3" name="Alaotsikko 2">
            <a:extLst>
              <a:ext uri="{FF2B5EF4-FFF2-40B4-BE49-F238E27FC236}">
                <a16:creationId xmlns:a16="http://schemas.microsoft.com/office/drawing/2014/main" id="{0D7B125C-859E-4431-B425-41CA2C150BCE}"/>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How to </a:t>
            </a:r>
            <a:r>
              <a:rPr lang="it-IT" dirty="0" err="1"/>
              <a:t>promote</a:t>
            </a:r>
            <a:r>
              <a:rPr lang="it-IT" dirty="0"/>
              <a:t> </a:t>
            </a:r>
            <a:r>
              <a:rPr lang="it-IT" dirty="0" err="1"/>
              <a:t>mobilities</a:t>
            </a:r>
            <a:r>
              <a:rPr lang="it-IT" dirty="0"/>
              <a:t> </a:t>
            </a:r>
            <a:r>
              <a:rPr lang="it-IT" dirty="0" err="1"/>
              <a:t>within</a:t>
            </a:r>
            <a:r>
              <a:rPr lang="it-IT" dirty="0"/>
              <a:t> </a:t>
            </a:r>
            <a:r>
              <a:rPr lang="it-IT" dirty="0" err="1"/>
              <a:t>your</a:t>
            </a:r>
            <a:r>
              <a:rPr lang="it-IT" dirty="0"/>
              <a:t> </a:t>
            </a:r>
            <a:r>
              <a:rPr lang="it-IT" dirty="0" err="1"/>
              <a:t>organization</a:t>
            </a:r>
            <a:endParaRPr lang="fi-FI" dirty="0"/>
          </a:p>
        </p:txBody>
      </p:sp>
    </p:spTree>
    <p:extLst>
      <p:ext uri="{BB962C8B-B14F-4D97-AF65-F5344CB8AC3E}">
        <p14:creationId xmlns:p14="http://schemas.microsoft.com/office/powerpoint/2010/main" val="4031374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E71F37-E782-40E0-BCDF-A81F6B4D92E0}"/>
              </a:ext>
            </a:extLst>
          </p:cNvPr>
          <p:cNvSpPr>
            <a:spLocks noGrp="1"/>
          </p:cNvSpPr>
          <p:nvPr>
            <p:ph type="title" hasCustomPrompt="1"/>
          </p:nvPr>
        </p:nvSpPr>
        <p:spPr>
          <a:xfrm>
            <a:off x="839788" y="1549400"/>
            <a:ext cx="3932237" cy="1041400"/>
          </a:xfrm>
        </p:spPr>
        <p:txBody>
          <a:bodyPr anchor="ctr">
            <a:normAutofit/>
          </a:bodyPr>
          <a:lstStyle>
            <a:lvl1pPr>
              <a:defRPr sz="3000"/>
            </a:lvl1pPr>
          </a:lstStyle>
          <a:p>
            <a:r>
              <a:rPr lang="it-IT" dirty="0"/>
              <a:t>Staff</a:t>
            </a:r>
            <a:endParaRPr lang="fi-FI" dirty="0"/>
          </a:p>
        </p:txBody>
      </p:sp>
      <p:sp>
        <p:nvSpPr>
          <p:cNvPr id="3" name="Kuvan paikkamerkki 2">
            <a:extLst>
              <a:ext uri="{FF2B5EF4-FFF2-40B4-BE49-F238E27FC236}">
                <a16:creationId xmlns:a16="http://schemas.microsoft.com/office/drawing/2014/main" id="{66769F67-9AAA-4034-BFD2-5C50A28B0701}"/>
              </a:ext>
            </a:extLst>
          </p:cNvPr>
          <p:cNvSpPr>
            <a:spLocks noGrp="1"/>
          </p:cNvSpPr>
          <p:nvPr>
            <p:ph type="pic" idx="1" hasCustomPrompt="1"/>
          </p:nvPr>
        </p:nvSpPr>
        <p:spPr>
          <a:xfrm>
            <a:off x="6096000" y="1581150"/>
            <a:ext cx="5265738" cy="4737100"/>
          </a:xfrm>
        </p:spPr>
        <p:txBody>
          <a:bodyPr>
            <a:normAutofit/>
          </a:bodyPr>
          <a:lstStyle>
            <a:lvl1pPr marL="0" indent="0">
              <a:buNone/>
              <a:defRPr sz="3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err="1"/>
              <a:t>Img</a:t>
            </a:r>
            <a:endParaRPr lang="fi-FI" dirty="0"/>
          </a:p>
        </p:txBody>
      </p:sp>
      <p:sp>
        <p:nvSpPr>
          <p:cNvPr id="4" name="Tekstin paikkamerkki 3">
            <a:extLst>
              <a:ext uri="{FF2B5EF4-FFF2-40B4-BE49-F238E27FC236}">
                <a16:creationId xmlns:a16="http://schemas.microsoft.com/office/drawing/2014/main" id="{54336609-9A7C-4255-9DCC-1E9E4E25CC3C}"/>
              </a:ext>
            </a:extLst>
          </p:cNvPr>
          <p:cNvSpPr>
            <a:spLocks noGrp="1"/>
          </p:cNvSpPr>
          <p:nvPr>
            <p:ph type="body" sz="half" idx="2" hasCustomPrompt="1"/>
          </p:nvPr>
        </p:nvSpPr>
        <p:spPr>
          <a:xfrm>
            <a:off x="852488" y="2908300"/>
            <a:ext cx="3932237" cy="3409950"/>
          </a:xfrm>
        </p:spPr>
        <p:txBody>
          <a:bodyPr>
            <a:normAutofit/>
          </a:bodyPr>
          <a:lstStyle>
            <a:lvl1pPr marL="0" indent="0">
              <a:buNone/>
              <a:defRPr sz="1800" baseline="0">
                <a:latin typeface="Arial Nova Light" panose="020B0304020202020204" pitchFamily="34" charset="0"/>
                <a:cs typeface="Poppins ExtraLight" panose="000003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Image </a:t>
            </a:r>
            <a:r>
              <a:rPr lang="it-IT" dirty="0" err="1"/>
              <a:t>description</a:t>
            </a:r>
            <a:r>
              <a:rPr lang="it-IT" dirty="0"/>
              <a:t>: </a:t>
            </a:r>
            <a:r>
              <a:rPr lang="it-IT" dirty="0" err="1"/>
              <a:t>Arial</a:t>
            </a:r>
            <a:r>
              <a:rPr lang="it-IT" dirty="0"/>
              <a:t> Nova - light</a:t>
            </a:r>
          </a:p>
        </p:txBody>
      </p:sp>
    </p:spTree>
    <p:extLst>
      <p:ext uri="{BB962C8B-B14F-4D97-AF65-F5344CB8AC3E}">
        <p14:creationId xmlns:p14="http://schemas.microsoft.com/office/powerpoint/2010/main" val="3392320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reserve="1">
  <p:cSld name="1_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E71F37-E782-40E0-BCDF-A81F6B4D92E0}"/>
              </a:ext>
            </a:extLst>
          </p:cNvPr>
          <p:cNvSpPr>
            <a:spLocks noGrp="1"/>
          </p:cNvSpPr>
          <p:nvPr>
            <p:ph type="title" hasCustomPrompt="1"/>
          </p:nvPr>
        </p:nvSpPr>
        <p:spPr>
          <a:xfrm>
            <a:off x="839788" y="1549400"/>
            <a:ext cx="3932237" cy="1041400"/>
          </a:xfrm>
        </p:spPr>
        <p:txBody>
          <a:bodyPr anchor="ctr">
            <a:normAutofit/>
          </a:bodyPr>
          <a:lstStyle>
            <a:lvl1pPr>
              <a:defRPr sz="3000"/>
            </a:lvl1pPr>
          </a:lstStyle>
          <a:p>
            <a:r>
              <a:rPr lang="it-IT" dirty="0"/>
              <a:t>Students</a:t>
            </a:r>
            <a:endParaRPr lang="fi-FI" dirty="0"/>
          </a:p>
        </p:txBody>
      </p:sp>
      <p:sp>
        <p:nvSpPr>
          <p:cNvPr id="3" name="Kuvan paikkamerkki 2">
            <a:extLst>
              <a:ext uri="{FF2B5EF4-FFF2-40B4-BE49-F238E27FC236}">
                <a16:creationId xmlns:a16="http://schemas.microsoft.com/office/drawing/2014/main" id="{66769F67-9AAA-4034-BFD2-5C50A28B0701}"/>
              </a:ext>
            </a:extLst>
          </p:cNvPr>
          <p:cNvSpPr>
            <a:spLocks noGrp="1"/>
          </p:cNvSpPr>
          <p:nvPr>
            <p:ph type="pic" idx="1" hasCustomPrompt="1"/>
          </p:nvPr>
        </p:nvSpPr>
        <p:spPr>
          <a:xfrm>
            <a:off x="6096000" y="1581150"/>
            <a:ext cx="5265738" cy="4737100"/>
          </a:xfrm>
        </p:spPr>
        <p:txBody>
          <a:bodyPr>
            <a:normAutofit/>
          </a:bodyPr>
          <a:lstStyle>
            <a:lvl1pPr marL="0" indent="0">
              <a:buNone/>
              <a:defRPr sz="3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err="1"/>
              <a:t>Img</a:t>
            </a:r>
            <a:endParaRPr lang="fi-FI" dirty="0"/>
          </a:p>
        </p:txBody>
      </p:sp>
      <p:sp>
        <p:nvSpPr>
          <p:cNvPr id="4" name="Tekstin paikkamerkki 3">
            <a:extLst>
              <a:ext uri="{FF2B5EF4-FFF2-40B4-BE49-F238E27FC236}">
                <a16:creationId xmlns:a16="http://schemas.microsoft.com/office/drawing/2014/main" id="{54336609-9A7C-4255-9DCC-1E9E4E25CC3C}"/>
              </a:ext>
            </a:extLst>
          </p:cNvPr>
          <p:cNvSpPr>
            <a:spLocks noGrp="1"/>
          </p:cNvSpPr>
          <p:nvPr>
            <p:ph type="body" sz="half" idx="2" hasCustomPrompt="1"/>
          </p:nvPr>
        </p:nvSpPr>
        <p:spPr>
          <a:xfrm>
            <a:off x="852488" y="2908300"/>
            <a:ext cx="3932237" cy="3409950"/>
          </a:xfrm>
        </p:spPr>
        <p:txBody>
          <a:bodyPr>
            <a:normAutofit/>
          </a:bodyPr>
          <a:lstStyle>
            <a:lvl1pPr marL="0" indent="0">
              <a:buNone/>
              <a:defRPr sz="1800" baseline="0">
                <a:latin typeface="Arial Nova Light" panose="020B0304020202020204" pitchFamily="34" charset="0"/>
                <a:cs typeface="Poppins ExtraLight" panose="000003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Image </a:t>
            </a:r>
            <a:r>
              <a:rPr lang="it-IT" dirty="0" err="1"/>
              <a:t>description</a:t>
            </a:r>
            <a:r>
              <a:rPr lang="it-IT" dirty="0"/>
              <a:t>: </a:t>
            </a:r>
            <a:r>
              <a:rPr lang="it-IT" dirty="0" err="1"/>
              <a:t>Arial</a:t>
            </a:r>
            <a:r>
              <a:rPr lang="it-IT" dirty="0"/>
              <a:t> Nova - light</a:t>
            </a:r>
          </a:p>
        </p:txBody>
      </p:sp>
    </p:spTree>
    <p:extLst>
      <p:ext uri="{BB962C8B-B14F-4D97-AF65-F5344CB8AC3E}">
        <p14:creationId xmlns:p14="http://schemas.microsoft.com/office/powerpoint/2010/main" val="1010308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2_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E71F37-E782-40E0-BCDF-A81F6B4D92E0}"/>
              </a:ext>
            </a:extLst>
          </p:cNvPr>
          <p:cNvSpPr>
            <a:spLocks noGrp="1"/>
          </p:cNvSpPr>
          <p:nvPr>
            <p:ph type="title" hasCustomPrompt="1"/>
          </p:nvPr>
        </p:nvSpPr>
        <p:spPr>
          <a:xfrm>
            <a:off x="839788" y="1549400"/>
            <a:ext cx="3932237" cy="1041400"/>
          </a:xfrm>
        </p:spPr>
        <p:txBody>
          <a:bodyPr anchor="ctr">
            <a:normAutofit/>
          </a:bodyPr>
          <a:lstStyle>
            <a:lvl1pPr>
              <a:defRPr sz="3000"/>
            </a:lvl1pPr>
          </a:lstStyle>
          <a:p>
            <a:r>
              <a:rPr lang="it-IT" dirty="0"/>
              <a:t>Families</a:t>
            </a:r>
            <a:endParaRPr lang="fi-FI" dirty="0"/>
          </a:p>
        </p:txBody>
      </p:sp>
      <p:sp>
        <p:nvSpPr>
          <p:cNvPr id="3" name="Kuvan paikkamerkki 2">
            <a:extLst>
              <a:ext uri="{FF2B5EF4-FFF2-40B4-BE49-F238E27FC236}">
                <a16:creationId xmlns:a16="http://schemas.microsoft.com/office/drawing/2014/main" id="{66769F67-9AAA-4034-BFD2-5C50A28B0701}"/>
              </a:ext>
            </a:extLst>
          </p:cNvPr>
          <p:cNvSpPr>
            <a:spLocks noGrp="1"/>
          </p:cNvSpPr>
          <p:nvPr>
            <p:ph type="pic" idx="1" hasCustomPrompt="1"/>
          </p:nvPr>
        </p:nvSpPr>
        <p:spPr>
          <a:xfrm>
            <a:off x="6096000" y="1581150"/>
            <a:ext cx="5265738" cy="4737100"/>
          </a:xfrm>
        </p:spPr>
        <p:txBody>
          <a:bodyPr>
            <a:normAutofit/>
          </a:bodyPr>
          <a:lstStyle>
            <a:lvl1pPr marL="0" indent="0">
              <a:buNone/>
              <a:defRPr sz="3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err="1"/>
              <a:t>Img</a:t>
            </a:r>
            <a:endParaRPr lang="fi-FI" dirty="0"/>
          </a:p>
        </p:txBody>
      </p:sp>
      <p:sp>
        <p:nvSpPr>
          <p:cNvPr id="4" name="Tekstin paikkamerkki 3">
            <a:extLst>
              <a:ext uri="{FF2B5EF4-FFF2-40B4-BE49-F238E27FC236}">
                <a16:creationId xmlns:a16="http://schemas.microsoft.com/office/drawing/2014/main" id="{54336609-9A7C-4255-9DCC-1E9E4E25CC3C}"/>
              </a:ext>
            </a:extLst>
          </p:cNvPr>
          <p:cNvSpPr>
            <a:spLocks noGrp="1"/>
          </p:cNvSpPr>
          <p:nvPr>
            <p:ph type="body" sz="half" idx="2" hasCustomPrompt="1"/>
          </p:nvPr>
        </p:nvSpPr>
        <p:spPr>
          <a:xfrm>
            <a:off x="852488" y="2908300"/>
            <a:ext cx="3932237" cy="3409950"/>
          </a:xfrm>
        </p:spPr>
        <p:txBody>
          <a:bodyPr>
            <a:normAutofit/>
          </a:bodyPr>
          <a:lstStyle>
            <a:lvl1pPr marL="0" indent="0">
              <a:buNone/>
              <a:defRPr sz="1800" baseline="0">
                <a:latin typeface="Arial Nova Light" panose="020B0304020202020204" pitchFamily="34" charset="0"/>
                <a:cs typeface="Poppins ExtraLight" panose="000003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Image </a:t>
            </a:r>
            <a:r>
              <a:rPr lang="it-IT" dirty="0" err="1"/>
              <a:t>description</a:t>
            </a:r>
            <a:r>
              <a:rPr lang="it-IT" dirty="0"/>
              <a:t>: </a:t>
            </a:r>
            <a:r>
              <a:rPr lang="it-IT" dirty="0" err="1"/>
              <a:t>Arial</a:t>
            </a:r>
            <a:r>
              <a:rPr lang="it-IT" dirty="0"/>
              <a:t> Nova - light</a:t>
            </a:r>
          </a:p>
        </p:txBody>
      </p:sp>
    </p:spTree>
    <p:extLst>
      <p:ext uri="{BB962C8B-B14F-4D97-AF65-F5344CB8AC3E}">
        <p14:creationId xmlns:p14="http://schemas.microsoft.com/office/powerpoint/2010/main" val="2847998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ABEEC3-56EB-4767-BCC7-7106EE4A1922}"/>
              </a:ext>
            </a:extLst>
          </p:cNvPr>
          <p:cNvSpPr>
            <a:spLocks noGrp="1"/>
          </p:cNvSpPr>
          <p:nvPr>
            <p:ph type="title" hasCustomPrompt="1"/>
          </p:nvPr>
        </p:nvSpPr>
        <p:spPr>
          <a:xfrm>
            <a:off x="838200" y="1329688"/>
            <a:ext cx="10515600" cy="1325563"/>
          </a:xfrm>
        </p:spPr>
        <p:txBody>
          <a:bodyPr>
            <a:normAutofit/>
          </a:bodyPr>
          <a:lstStyle>
            <a:lvl1pPr algn="r">
              <a:defRPr sz="4000">
                <a:latin typeface="Arial" panose="020B0604020202020204" pitchFamily="34" charset="0"/>
                <a:cs typeface="Arial" panose="020B0604020202020204" pitchFamily="34" charset="0"/>
              </a:defRPr>
            </a:lvl1pPr>
          </a:lstStyle>
          <a:p>
            <a:r>
              <a:rPr lang="it-IT" dirty="0"/>
              <a:t>Title: </a:t>
            </a:r>
            <a:r>
              <a:rPr lang="it-IT" dirty="0" err="1"/>
              <a:t>Arial</a:t>
            </a:r>
            <a:r>
              <a:rPr lang="it-IT" dirty="0"/>
              <a:t> - </a:t>
            </a:r>
            <a:r>
              <a:rPr lang="it-IT" dirty="0" err="1"/>
              <a:t>bold</a:t>
            </a:r>
            <a:endParaRPr lang="fi-FI" dirty="0"/>
          </a:p>
        </p:txBody>
      </p:sp>
      <p:sp>
        <p:nvSpPr>
          <p:cNvPr id="3" name="Sisällön paikkamerkki 2">
            <a:extLst>
              <a:ext uri="{FF2B5EF4-FFF2-40B4-BE49-F238E27FC236}">
                <a16:creationId xmlns:a16="http://schemas.microsoft.com/office/drawing/2014/main" id="{1D73F3D1-AD4D-4416-BB0E-32ABC42752A6}"/>
              </a:ext>
            </a:extLst>
          </p:cNvPr>
          <p:cNvSpPr>
            <a:spLocks noGrp="1"/>
          </p:cNvSpPr>
          <p:nvPr>
            <p:ph idx="1" hasCustomPrompt="1"/>
          </p:nvPr>
        </p:nvSpPr>
        <p:spPr>
          <a:xfrm>
            <a:off x="838200" y="2834639"/>
            <a:ext cx="10515600" cy="594361"/>
          </a:xfrm>
        </p:spPr>
        <p:txBody>
          <a:bodyPr/>
          <a:lstStyle>
            <a:lvl1pPr marL="0" indent="0" algn="r">
              <a:buNone/>
              <a:defRPr u="none"/>
            </a:lvl1pPr>
            <a:lvl2pPr marL="457200" indent="0">
              <a:buNone/>
              <a:defRPr/>
            </a:lvl2pPr>
          </a:lstStyle>
          <a:p>
            <a:pPr lvl="0"/>
            <a:r>
              <a:rPr lang="fi-FI" dirty="0"/>
              <a:t>Subtitle: Arial</a:t>
            </a:r>
          </a:p>
        </p:txBody>
      </p:sp>
      <p:sp>
        <p:nvSpPr>
          <p:cNvPr id="7" name="Sisällön paikkamerkki 2">
            <a:extLst>
              <a:ext uri="{FF2B5EF4-FFF2-40B4-BE49-F238E27FC236}">
                <a16:creationId xmlns:a16="http://schemas.microsoft.com/office/drawing/2014/main" id="{1D73F3D1-AD4D-4416-BB0E-32ABC42752A6}"/>
              </a:ext>
            </a:extLst>
          </p:cNvPr>
          <p:cNvSpPr>
            <a:spLocks noGrp="1"/>
          </p:cNvSpPr>
          <p:nvPr>
            <p:ph idx="10" hasCustomPrompt="1"/>
          </p:nvPr>
        </p:nvSpPr>
        <p:spPr>
          <a:xfrm>
            <a:off x="838200" y="3495039"/>
            <a:ext cx="10515600" cy="2867661"/>
          </a:xfrm>
        </p:spPr>
        <p:txBody>
          <a:bodyPr>
            <a:normAutofit/>
          </a:bodyPr>
          <a:lstStyle>
            <a:lvl1pPr marL="0" indent="0" algn="r">
              <a:buNone/>
              <a:defRPr sz="2400" u="none" baseline="0">
                <a:latin typeface="Arial Nova Light" panose="020B0304020202020204" pitchFamily="34" charset="0"/>
                <a:cs typeface="Poppins ExtraLight" panose="00000300000000000000" pitchFamily="2" charset="0"/>
              </a:defRPr>
            </a:lvl1pPr>
            <a:lvl2pPr marL="457200" indent="0">
              <a:buNone/>
              <a:defRPr/>
            </a:lvl2pPr>
          </a:lstStyle>
          <a:p>
            <a:pPr lvl="0"/>
            <a:r>
              <a:rPr lang="fi-FI" dirty="0"/>
              <a:t>Content: Arial Nova - light</a:t>
            </a:r>
          </a:p>
        </p:txBody>
      </p:sp>
    </p:spTree>
    <p:extLst>
      <p:ext uri="{BB962C8B-B14F-4D97-AF65-F5344CB8AC3E}">
        <p14:creationId xmlns:p14="http://schemas.microsoft.com/office/powerpoint/2010/main" val="367859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400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server2012\PUBLIC\Ven\21 Europa\01 Programmazione 2014-2020\01 Erasmus+\07 Call 2019\3. KA2\REX_VET_ok\3. Gestione\Implementazione\WP3_DISSEMINATION\Logo e coordinato\Logo\Loghi Def\PNG\Colori + Cod.Progett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9300" y="434577"/>
            <a:ext cx="2427723" cy="1037968"/>
          </a:xfrm>
          <a:prstGeom prst="rect">
            <a:avLst/>
          </a:prstGeom>
          <a:noFill/>
          <a:extLst>
            <a:ext uri="{909E8E84-426E-40DD-AFC4-6F175D3DCCD1}">
              <a14:hiddenFill xmlns:a14="http://schemas.microsoft.com/office/drawing/2010/main">
                <a:solidFill>
                  <a:srgbClr val="FFFFFF"/>
                </a:solidFill>
              </a14:hiddenFill>
            </a:ext>
          </a:extLst>
        </p:spPr>
      </p:pic>
      <p:sp>
        <p:nvSpPr>
          <p:cNvPr id="2" name="Otsikon paikkamerkki 1">
            <a:extLst>
              <a:ext uri="{FF2B5EF4-FFF2-40B4-BE49-F238E27FC236}">
                <a16:creationId xmlns:a16="http://schemas.microsoft.com/office/drawing/2014/main" id="{1FFF2719-4E27-47E8-9FDB-27D374867787}"/>
              </a:ext>
            </a:extLst>
          </p:cNvPr>
          <p:cNvSpPr>
            <a:spLocks noGrp="1"/>
          </p:cNvSpPr>
          <p:nvPr>
            <p:ph type="title"/>
          </p:nvPr>
        </p:nvSpPr>
        <p:spPr>
          <a:xfrm>
            <a:off x="838200" y="1370206"/>
            <a:ext cx="10515600" cy="1325563"/>
          </a:xfrm>
          <a:prstGeom prst="rect">
            <a:avLst/>
          </a:prstGeom>
        </p:spPr>
        <p:txBody>
          <a:bodyPr vert="horz" lIns="91440" tIns="45720" rIns="91440" bIns="45720" rtlCol="0" anchor="ctr">
            <a:normAutofit/>
          </a:bodyPr>
          <a:lstStyle/>
          <a:p>
            <a:r>
              <a:rPr lang="fi-FI" dirty="0"/>
              <a:t>Module 3 – Unit 2</a:t>
            </a:r>
          </a:p>
        </p:txBody>
      </p:sp>
      <p:sp>
        <p:nvSpPr>
          <p:cNvPr id="3" name="Tekstin paikkamerkki 2">
            <a:extLst>
              <a:ext uri="{FF2B5EF4-FFF2-40B4-BE49-F238E27FC236}">
                <a16:creationId xmlns:a16="http://schemas.microsoft.com/office/drawing/2014/main" id="{D4242470-26A4-431F-99D0-7FB5AD254B85}"/>
              </a:ext>
            </a:extLst>
          </p:cNvPr>
          <p:cNvSpPr>
            <a:spLocks noGrp="1"/>
          </p:cNvSpPr>
          <p:nvPr>
            <p:ph type="body" idx="1"/>
          </p:nvPr>
        </p:nvSpPr>
        <p:spPr>
          <a:xfrm>
            <a:off x="838200" y="2843407"/>
            <a:ext cx="10515600" cy="3333555"/>
          </a:xfrm>
          <a:prstGeom prst="rect">
            <a:avLst/>
          </a:prstGeom>
        </p:spPr>
        <p:txBody>
          <a:bodyPr vert="horz" lIns="91440" tIns="45720" rIns="91440" bIns="45720" rtlCol="0">
            <a:normAutofit/>
          </a:bodyPr>
          <a:lstStyle/>
          <a:p>
            <a:pPr lvl="0"/>
            <a:r>
              <a:rPr lang="fi-FI" dirty="0"/>
              <a:t>Internationalization abroad - Advanced level</a:t>
            </a:r>
          </a:p>
          <a:p>
            <a:pPr lvl="1"/>
            <a:r>
              <a:rPr lang="fi-FI" dirty="0"/>
              <a:t>Unit 2: Promotion of mobilities</a:t>
            </a:r>
          </a:p>
        </p:txBody>
      </p:sp>
      <p:pic>
        <p:nvPicPr>
          <p:cNvPr id="9" name="Picture 3" descr="\\server2012\PUBLIC\Ven\21 Europa\01 Programmazione 2014-2020\01 Erasmus+\07 Call 2019\3. KA2\REX_VET_ok\3. Gestione\Implementazione\WP3_DISSEMINATION\Logo e coordinato\Logo\Loghi Def\Co-funded.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57802" y="584579"/>
            <a:ext cx="3359150" cy="737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462696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6" r:id="rId3"/>
    <p:sldLayoutId id="2147483667" r:id="rId4"/>
    <p:sldLayoutId id="2147483650" r:id="rId5"/>
  </p:sldLayoutIdLst>
  <p:txStyles>
    <p:titleStyle>
      <a:lvl1pPr algn="l" defTabSz="914400" rtl="0" eaLnBrk="1" latinLnBrk="0" hangingPunct="1">
        <a:lnSpc>
          <a:spcPct val="90000"/>
        </a:lnSpc>
        <a:spcBef>
          <a:spcPct val="0"/>
        </a:spcBef>
        <a:buNone/>
        <a:defRPr sz="4000" b="1" kern="1200" baseline="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Light" panose="020B0304020202020204" pitchFamily="34" charset="0"/>
          <a:ea typeface="+mn-ea"/>
          <a:cs typeface="Arial" panose="020B0604020202020204" pitchFamily="34"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baseline="0">
          <a:solidFill>
            <a:schemeClr val="tx1"/>
          </a:solidFill>
          <a:latin typeface="Arial Nova Light" panose="020B03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Light" panose="00000400000000000000" pitchFamily="2" charset="0"/>
          <a:ea typeface="+mn-ea"/>
          <a:cs typeface="Poppins Light" panose="000004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Light" panose="00000400000000000000" pitchFamily="2" charset="0"/>
          <a:ea typeface="+mn-ea"/>
          <a:cs typeface="Poppins Light" panose="000004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server2012\PUBLIC\Ven\21 Europa\01 Programmazione 2014-2020\01 Erasmus+\07 Call 2019\3. KA2\REX_VET_ok\3. Gestione\Implementazione\WP3_DISSEMINATION\Logo e coordinato\Logo\Loghi Def\PNG\Colori + Cod.Progett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7317" y="2493233"/>
            <a:ext cx="4377366" cy="187153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server2012\PUBLIC\Ven\21 Europa\01 Programmazione 2014-2020\01 Erasmus+\07 Call 2019\3. KA2\REX_VET_ok\3. Gestione\Implementazione\WP3_DISSEMINATION\Logo e coordinato\Logo\Loghi Def\Co-fund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7802" y="584579"/>
            <a:ext cx="3359150" cy="7379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erver2012\PUBLIC\Giulia\Progetto REX-VET\Loghi\DEf\Loghi Def\REX-VET_Logo.png"/>
          <p:cNvPicPr>
            <a:picLocks noChangeAspect="1" noChangeArrowheads="1"/>
          </p:cNvPicPr>
          <p:nvPr/>
        </p:nvPicPr>
        <p:blipFill>
          <a:blip r:embed="rId5"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57150" y="5619750"/>
            <a:ext cx="1331868" cy="15684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erver2012\PUBLIC\Giulia\Progetto REX-VET\Loghi\DEf\Loghi Def\REX-VET_Logo.png"/>
          <p:cNvPicPr>
            <a:picLocks noChangeAspect="1" noChangeArrowheads="1"/>
          </p:cNvPicPr>
          <p:nvPr/>
        </p:nvPicPr>
        <p:blipFill>
          <a:blip r:embed="rId5">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 y="4005765"/>
            <a:ext cx="2162795" cy="25469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rver2012\PUBLIC\Giulia\Progetto REX-VET\Loghi\DEf\Loghi Def\REX-VET_Logo.png"/>
          <p:cNvPicPr>
            <a:picLocks noChangeAspect="1" noChangeArrowheads="1"/>
          </p:cNvPicPr>
          <p:nvPr/>
        </p:nvPicPr>
        <p:blipFill>
          <a:blip r:embed="rId6"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95101" y="6050630"/>
            <a:ext cx="716735" cy="8440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erver2012\PUBLIC\Giulia\Progetto REX-VET\Loghi\DEf\Loghi Def\REX-VET_Logo.png"/>
          <p:cNvPicPr>
            <a:picLocks noChangeAspect="1" noChangeArrowheads="1"/>
          </p:cNvPicPr>
          <p:nvPr/>
        </p:nvPicPr>
        <p:blipFill>
          <a:blip r:embed="rId5"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74149" y="5289550"/>
            <a:ext cx="1331868" cy="15684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erver2012\PUBLIC\Giulia\Progetto REX-VET\Loghi\DEf\Loghi Def\REX-VET_Logo.png"/>
          <p:cNvPicPr>
            <a:picLocks noChangeAspect="1" noChangeArrowheads="1"/>
          </p:cNvPicPr>
          <p:nvPr/>
        </p:nvPicPr>
        <p:blipFill>
          <a:blip r:embed="rId6"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4235" y="4075615"/>
            <a:ext cx="716735" cy="844051"/>
          </a:xfrm>
          <a:prstGeom prst="rect">
            <a:avLst/>
          </a:prstGeom>
          <a:noFill/>
          <a:extLst>
            <a:ext uri="{909E8E84-426E-40DD-AFC4-6F175D3DCCD1}">
              <a14:hiddenFill xmlns:a14="http://schemas.microsoft.com/office/drawing/2010/main">
                <a:solidFill>
                  <a:srgbClr val="FFFFFF"/>
                </a:solidFill>
              </a14:hiddenFill>
            </a:ext>
          </a:extLst>
        </p:spPr>
      </p:pic>
      <p:sp>
        <p:nvSpPr>
          <p:cNvPr id="13" name="Tekstin paikkamerkki 3">
            <a:extLst>
              <a:ext uri="{FF2B5EF4-FFF2-40B4-BE49-F238E27FC236}">
                <a16:creationId xmlns:a16="http://schemas.microsoft.com/office/drawing/2014/main" id="{54336609-9A7C-4255-9DCC-1E9E4E25CC3C}"/>
              </a:ext>
            </a:extLst>
          </p:cNvPr>
          <p:cNvSpPr txBox="1">
            <a:spLocks/>
          </p:cNvSpPr>
          <p:nvPr/>
        </p:nvSpPr>
        <p:spPr>
          <a:xfrm>
            <a:off x="4358481" y="4260850"/>
            <a:ext cx="3540919" cy="1028700"/>
          </a:xfrm>
          <a:prstGeom prst="rect">
            <a:avLst/>
          </a:prstGeom>
        </p:spPr>
        <p:txBody>
          <a:bodyPr>
            <a:normAutofit fontScale="40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Poppins ExtraLight" panose="00000300000000000000" pitchFamily="2" charset="0"/>
                <a:ea typeface="+mn-ea"/>
                <a:cs typeface="Poppins ExtraLight" panose="00000300000000000000" pitchFamily="2" charset="0"/>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Poppins Light" panose="00000400000000000000" pitchFamily="2" charset="0"/>
                <a:ea typeface="+mn-ea"/>
                <a:cs typeface="Poppins Light" panose="00000400000000000000" pitchFamily="2" charset="0"/>
              </a:defRPr>
            </a:lvl2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200" kern="1200">
                <a:solidFill>
                  <a:schemeClr val="tx1"/>
                </a:solidFill>
                <a:latin typeface="Poppins ExtraLight" panose="00000300000000000000" pitchFamily="2" charset="0"/>
                <a:ea typeface="+mn-ea"/>
                <a:cs typeface="Poppins ExtraLight" panose="000003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Poppins Light" panose="00000400000000000000" pitchFamily="2" charset="0"/>
                <a:ea typeface="+mn-ea"/>
                <a:cs typeface="Poppins Light" panose="00000400000000000000" pitchFamily="2" charset="0"/>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Poppins Light" panose="00000400000000000000" pitchFamily="2" charset="0"/>
                <a:ea typeface="+mn-ea"/>
                <a:cs typeface="Poppins Light" panose="00000400000000000000" pitchFamily="2"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l">
              <a:lnSpc>
                <a:spcPct val="170000"/>
              </a:lnSpc>
            </a:pPr>
            <a:r>
              <a:rPr lang="en-US" sz="1800" b="0" i="0" u="none" strike="noStrike" kern="1200" baseline="0" dirty="0">
                <a:solidFill>
                  <a:srgbClr val="39393B"/>
                </a:solidFill>
                <a:latin typeface="Arial Nova Light" panose="020B0304020202020204" pitchFamily="34" charset="0"/>
                <a:ea typeface="+mn-ea"/>
                <a:cs typeface="Poppins ExtraLight" panose="00000300000000000000" pitchFamily="2"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p>
        </p:txBody>
      </p:sp>
      <p:sp>
        <p:nvSpPr>
          <p:cNvPr id="14" name="Rettangolo 13"/>
          <p:cNvSpPr/>
          <p:nvPr/>
        </p:nvSpPr>
        <p:spPr>
          <a:xfrm rot="5400000">
            <a:off x="3867656" y="4623587"/>
            <a:ext cx="913312" cy="54000"/>
          </a:xfrm>
          <a:prstGeom prst="rect">
            <a:avLst/>
          </a:prstGeom>
          <a:solidFill>
            <a:srgbClr val="A68F76"/>
          </a:solidFill>
          <a:ln>
            <a:solidFill>
              <a:srgbClr val="A68F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562618467"/>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4000" kern="1200" baseline="0">
          <a:solidFill>
            <a:schemeClr val="tx1"/>
          </a:solidFill>
          <a:latin typeface="Poppins SemiBold" panose="00000700000000000000" pitchFamily="2" charset="0"/>
          <a:ea typeface="+mj-ea"/>
          <a:cs typeface="Poppins SemiBold" panose="000007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Poppins Medium" panose="00000600000000000000" pitchFamily="2" charset="0"/>
          <a:ea typeface="+mn-ea"/>
          <a:cs typeface="Poppins Medium" panose="000006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Light" panose="00000400000000000000" pitchFamily="2" charset="0"/>
          <a:ea typeface="+mn-ea"/>
          <a:cs typeface="Poppins Light" panose="00000400000000000000" pitchFamily="2" charset="0"/>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2000" kern="1200">
          <a:solidFill>
            <a:schemeClr val="tx1"/>
          </a:solidFill>
          <a:latin typeface="Poppins ExtraLight" panose="00000300000000000000" pitchFamily="2" charset="0"/>
          <a:ea typeface="+mn-ea"/>
          <a:cs typeface="Poppins ExtraLight" panose="00000300000000000000"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Light" panose="00000400000000000000" pitchFamily="2" charset="0"/>
          <a:ea typeface="+mn-ea"/>
          <a:cs typeface="Poppins Light" panose="000004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Light" panose="00000400000000000000" pitchFamily="2" charset="0"/>
          <a:ea typeface="+mn-ea"/>
          <a:cs typeface="Poppins Light" panose="000004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olo 22"/>
          <p:cNvSpPr>
            <a:spLocks noGrp="1"/>
          </p:cNvSpPr>
          <p:nvPr>
            <p:ph type="title"/>
          </p:nvPr>
        </p:nvSpPr>
        <p:spPr/>
        <p:txBody>
          <a:bodyPr/>
          <a:lstStyle/>
          <a:p>
            <a:pPr algn="l"/>
            <a:r>
              <a:rPr lang="it-IT"/>
              <a:t>Module 6 – Topic 2</a:t>
            </a:r>
            <a:endParaRPr lang="it-IT" dirty="0"/>
          </a:p>
        </p:txBody>
      </p:sp>
      <p:sp>
        <p:nvSpPr>
          <p:cNvPr id="24" name="Segnaposto contenuto 23"/>
          <p:cNvSpPr>
            <a:spLocks noGrp="1"/>
          </p:cNvSpPr>
          <p:nvPr>
            <p:ph idx="1"/>
          </p:nvPr>
        </p:nvSpPr>
        <p:spPr/>
        <p:txBody>
          <a:bodyPr/>
          <a:lstStyle/>
          <a:p>
            <a:pPr algn="l"/>
            <a:r>
              <a:rPr lang="it-IT"/>
              <a:t>Strategist – Expert level</a:t>
            </a:r>
            <a:endParaRPr lang="it-IT" dirty="0"/>
          </a:p>
        </p:txBody>
      </p:sp>
      <p:sp>
        <p:nvSpPr>
          <p:cNvPr id="25" name="Segnaposto contenuto 24"/>
          <p:cNvSpPr>
            <a:spLocks noGrp="1"/>
          </p:cNvSpPr>
          <p:nvPr>
            <p:ph idx="10"/>
          </p:nvPr>
        </p:nvSpPr>
        <p:spPr/>
        <p:txBody>
          <a:bodyPr/>
          <a:lstStyle/>
          <a:p>
            <a:pPr algn="l"/>
            <a:r>
              <a:rPr lang="it-IT"/>
              <a:t>Topic 2: Erasmus+ Accreditations / Erasmus plan</a:t>
            </a:r>
          </a:p>
          <a:p>
            <a:endParaRPr lang="it-IT" u="sng" dirty="0"/>
          </a:p>
        </p:txBody>
      </p:sp>
    </p:spTree>
    <p:extLst>
      <p:ext uri="{BB962C8B-B14F-4D97-AF65-F5344CB8AC3E}">
        <p14:creationId xmlns:p14="http://schemas.microsoft.com/office/powerpoint/2010/main" val="3710336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olo 22"/>
          <p:cNvSpPr>
            <a:spLocks noGrp="1"/>
          </p:cNvSpPr>
          <p:nvPr>
            <p:ph type="title"/>
          </p:nvPr>
        </p:nvSpPr>
        <p:spPr/>
        <p:txBody>
          <a:bodyPr>
            <a:normAutofit fontScale="90000"/>
          </a:bodyPr>
          <a:lstStyle/>
          <a:p>
            <a:pPr algn="l"/>
            <a:r>
              <a:rPr lang="en-GB" u="sng" dirty="0"/>
              <a:t>Structure of the Erasmus Plan:</a:t>
            </a:r>
            <a:br>
              <a:rPr lang="en-GB" u="sng" dirty="0"/>
            </a:br>
            <a:r>
              <a:rPr lang="en-GB" u="sng" dirty="0"/>
              <a:t>Management &amp; Resources </a:t>
            </a:r>
            <a:endParaRPr lang="it-IT" u="sng" dirty="0"/>
          </a:p>
        </p:txBody>
      </p:sp>
      <p:sp>
        <p:nvSpPr>
          <p:cNvPr id="24" name="Segnaposto contenuto 23"/>
          <p:cNvSpPr>
            <a:spLocks noGrp="1"/>
          </p:cNvSpPr>
          <p:nvPr>
            <p:ph type="body" sz="half" idx="2"/>
          </p:nvPr>
        </p:nvSpPr>
        <p:spPr/>
        <p:txBody>
          <a:bodyPr>
            <a:normAutofit/>
          </a:bodyPr>
          <a:lstStyle/>
          <a:p>
            <a:pPr algn="just"/>
            <a:endParaRPr lang="en-GB" dirty="0"/>
          </a:p>
          <a:p>
            <a:pPr algn="just"/>
            <a:r>
              <a:rPr lang="en-GB" dirty="0"/>
              <a:t>Explain </a:t>
            </a:r>
            <a:r>
              <a:rPr lang="en-GB" b="1" dirty="0"/>
              <a:t>how you will organise the work </a:t>
            </a:r>
            <a:r>
              <a:rPr lang="en-GB" dirty="0"/>
              <a:t>so that the quality standards are met.</a:t>
            </a:r>
            <a:endParaRPr lang="it-IT" dirty="0"/>
          </a:p>
          <a:p>
            <a:pPr algn="just"/>
            <a:endParaRPr lang="it-IT" dirty="0"/>
          </a:p>
          <a:p>
            <a:pPr algn="just"/>
            <a:endParaRPr lang="it-IT" dirty="0"/>
          </a:p>
          <a:p>
            <a:pPr algn="l"/>
            <a:endParaRPr lang="it-IT" dirty="0"/>
          </a:p>
        </p:txBody>
      </p:sp>
      <p:pic>
        <p:nvPicPr>
          <p:cNvPr id="8" name="Elemento grafico 7" descr="This image depicts a clock and a calendar. It stands for the concept of resource organization.">
            <a:extLst>
              <a:ext uri="{FF2B5EF4-FFF2-40B4-BE49-F238E27FC236}">
                <a16:creationId xmlns:a16="http://schemas.microsoft.com/office/drawing/2014/main" id="{20873919-8B62-40D2-9ED5-F3488BF5BB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89086" y="2360205"/>
            <a:ext cx="5291883" cy="3664781"/>
          </a:xfrm>
          <a:prstGeom prst="rect">
            <a:avLst/>
          </a:prstGeom>
        </p:spPr>
      </p:pic>
    </p:spTree>
    <p:extLst>
      <p:ext uri="{BB962C8B-B14F-4D97-AF65-F5344CB8AC3E}">
        <p14:creationId xmlns:p14="http://schemas.microsoft.com/office/powerpoint/2010/main" val="3124310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olo 22"/>
          <p:cNvSpPr>
            <a:spLocks noGrp="1"/>
          </p:cNvSpPr>
          <p:nvPr>
            <p:ph type="title"/>
          </p:nvPr>
        </p:nvSpPr>
        <p:spPr/>
        <p:txBody>
          <a:bodyPr/>
          <a:lstStyle/>
          <a:p>
            <a:pPr algn="l"/>
            <a:r>
              <a:rPr lang="en-GB" u="sng" dirty="0"/>
              <a:t>2.2 Structure of the Erasmus Plan:</a:t>
            </a:r>
            <a:br>
              <a:rPr lang="en-GB" u="sng" dirty="0"/>
            </a:br>
            <a:r>
              <a:rPr lang="en-GB" u="sng" dirty="0"/>
              <a:t>TOP TIPS</a:t>
            </a:r>
            <a:endParaRPr lang="it-IT" dirty="0"/>
          </a:p>
        </p:txBody>
      </p:sp>
      <p:sp>
        <p:nvSpPr>
          <p:cNvPr id="24" name="Segnaposto contenuto 23"/>
          <p:cNvSpPr>
            <a:spLocks noGrp="1"/>
          </p:cNvSpPr>
          <p:nvPr>
            <p:ph idx="10"/>
          </p:nvPr>
        </p:nvSpPr>
        <p:spPr/>
        <p:txBody>
          <a:bodyPr>
            <a:normAutofit/>
          </a:bodyPr>
          <a:lstStyle/>
          <a:p>
            <a:pPr marL="342900" lvl="0" indent="-342900" algn="just">
              <a:buFont typeface="Arial" panose="020B0604020202020204" pitchFamily="34" charset="0"/>
              <a:buChar char="•"/>
            </a:pPr>
            <a:r>
              <a:rPr lang="en-GB" b="1" dirty="0"/>
              <a:t>Check what you need to do before </a:t>
            </a:r>
            <a:r>
              <a:rPr lang="en-GB" dirty="0"/>
              <a:t>you fill in the application form </a:t>
            </a:r>
            <a:endParaRPr lang="it-IT" dirty="0"/>
          </a:p>
          <a:p>
            <a:pPr marL="342900" lvl="0" indent="-342900" algn="just">
              <a:buFont typeface="Arial" panose="020B0604020202020204" pitchFamily="34" charset="0"/>
              <a:buChar char="•"/>
            </a:pPr>
            <a:r>
              <a:rPr lang="en-GB" b="1" dirty="0"/>
              <a:t>Create a “to do list” </a:t>
            </a:r>
            <a:r>
              <a:rPr lang="en-GB" dirty="0"/>
              <a:t>with all the activities that must be done to apply as soon as possible</a:t>
            </a:r>
            <a:endParaRPr lang="it-IT" dirty="0"/>
          </a:p>
          <a:p>
            <a:pPr marL="342900" lvl="0" indent="-342900" algn="just">
              <a:buFont typeface="Arial" panose="020B0604020202020204" pitchFamily="34" charset="0"/>
              <a:buChar char="•"/>
            </a:pPr>
            <a:r>
              <a:rPr lang="en-GB" b="1" dirty="0"/>
              <a:t>Start your application well before the application deadline </a:t>
            </a:r>
            <a:r>
              <a:rPr lang="en-GB" dirty="0"/>
              <a:t>in order to have enough time to prepare and submit your application</a:t>
            </a:r>
            <a:endParaRPr lang="it-IT" dirty="0"/>
          </a:p>
          <a:p>
            <a:pPr algn="just"/>
            <a:endParaRPr lang="it-IT" dirty="0"/>
          </a:p>
          <a:p>
            <a:pPr algn="just"/>
            <a:endParaRPr lang="it-IT" dirty="0"/>
          </a:p>
          <a:p>
            <a:pPr algn="l"/>
            <a:endParaRPr lang="it-IT" dirty="0"/>
          </a:p>
        </p:txBody>
      </p:sp>
    </p:spTree>
    <p:extLst>
      <p:ext uri="{BB962C8B-B14F-4D97-AF65-F5344CB8AC3E}">
        <p14:creationId xmlns:p14="http://schemas.microsoft.com/office/powerpoint/2010/main" val="3896546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olo 22"/>
          <p:cNvSpPr>
            <a:spLocks noGrp="1"/>
          </p:cNvSpPr>
          <p:nvPr>
            <p:ph type="title"/>
          </p:nvPr>
        </p:nvSpPr>
        <p:spPr/>
        <p:txBody>
          <a:bodyPr>
            <a:normAutofit fontScale="90000"/>
          </a:bodyPr>
          <a:lstStyle/>
          <a:p>
            <a:pPr algn="l"/>
            <a:r>
              <a:rPr lang="en-GB" u="sng" dirty="0"/>
              <a:t>2.2 Structure of the Erasmus Plan: more TOP TIPS</a:t>
            </a:r>
            <a:br>
              <a:rPr lang="it-IT" dirty="0"/>
            </a:br>
            <a:endParaRPr lang="it-IT" dirty="0"/>
          </a:p>
        </p:txBody>
      </p:sp>
      <p:sp>
        <p:nvSpPr>
          <p:cNvPr id="24" name="Segnaposto contenuto 23"/>
          <p:cNvSpPr>
            <a:spLocks noGrp="1"/>
          </p:cNvSpPr>
          <p:nvPr>
            <p:ph idx="10"/>
          </p:nvPr>
        </p:nvSpPr>
        <p:spPr>
          <a:xfrm>
            <a:off x="838200" y="2655251"/>
            <a:ext cx="10515600" cy="2867661"/>
          </a:xfrm>
        </p:spPr>
        <p:txBody>
          <a:bodyPr>
            <a:normAutofit/>
          </a:bodyPr>
          <a:lstStyle/>
          <a:p>
            <a:pPr marL="342900" lvl="0" indent="-342900" algn="l">
              <a:buFont typeface="Arial" panose="020B0604020202020204" pitchFamily="34" charset="0"/>
              <a:buChar char="•"/>
            </a:pPr>
            <a:r>
              <a:rPr lang="en-GB" dirty="0"/>
              <a:t>Get familiar with the application jargon by reading the </a:t>
            </a:r>
            <a:r>
              <a:rPr lang="en-GB" b="1" dirty="0"/>
              <a:t>guidelines</a:t>
            </a:r>
            <a:r>
              <a:rPr lang="en-GB" dirty="0"/>
              <a:t> and the </a:t>
            </a:r>
            <a:r>
              <a:rPr lang="en-GB" b="1" dirty="0"/>
              <a:t>glossary</a:t>
            </a:r>
            <a:endParaRPr lang="it-IT" b="1" dirty="0"/>
          </a:p>
          <a:p>
            <a:pPr marL="342900" lvl="0" indent="-342900" algn="l">
              <a:buFont typeface="Arial" panose="020B0604020202020204" pitchFamily="34" charset="0"/>
              <a:buChar char="•"/>
            </a:pPr>
            <a:r>
              <a:rPr lang="en-GB" dirty="0"/>
              <a:t>Speak </a:t>
            </a:r>
            <a:r>
              <a:rPr lang="en-GB" b="1" dirty="0"/>
              <a:t>with other organisations </a:t>
            </a:r>
            <a:r>
              <a:rPr lang="en-GB" dirty="0"/>
              <a:t>who have already submitted (and/or obtained) the accreditation </a:t>
            </a:r>
            <a:r>
              <a:rPr lang="en-GB" b="1" dirty="0"/>
              <a:t>to get their insights and advice</a:t>
            </a:r>
            <a:r>
              <a:rPr lang="en-GB" dirty="0"/>
              <a:t>. You will find organisations willing to help you</a:t>
            </a:r>
            <a:endParaRPr lang="it-IT" dirty="0"/>
          </a:p>
          <a:p>
            <a:pPr marL="342900" lvl="0" indent="-342900" algn="l">
              <a:buFont typeface="Arial" panose="020B0604020202020204" pitchFamily="34" charset="0"/>
              <a:buChar char="•"/>
            </a:pPr>
            <a:r>
              <a:rPr lang="en-GB" dirty="0"/>
              <a:t>Look out for </a:t>
            </a:r>
            <a:r>
              <a:rPr lang="en-GB" b="1" dirty="0"/>
              <a:t>webinars run by the National Agency </a:t>
            </a:r>
            <a:endParaRPr lang="it-IT" b="1" dirty="0"/>
          </a:p>
          <a:p>
            <a:pPr algn="just"/>
            <a:endParaRPr lang="it-IT" dirty="0"/>
          </a:p>
          <a:p>
            <a:pPr algn="just"/>
            <a:endParaRPr lang="it-IT" dirty="0"/>
          </a:p>
          <a:p>
            <a:pPr algn="l"/>
            <a:endParaRPr lang="it-IT" dirty="0"/>
          </a:p>
        </p:txBody>
      </p:sp>
    </p:spTree>
    <p:extLst>
      <p:ext uri="{BB962C8B-B14F-4D97-AF65-F5344CB8AC3E}">
        <p14:creationId xmlns:p14="http://schemas.microsoft.com/office/powerpoint/2010/main" val="1432267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olo 22"/>
          <p:cNvSpPr>
            <a:spLocks noGrp="1"/>
          </p:cNvSpPr>
          <p:nvPr>
            <p:ph type="title"/>
          </p:nvPr>
        </p:nvSpPr>
        <p:spPr>
          <a:xfrm>
            <a:off x="838200" y="1702018"/>
            <a:ext cx="10515600" cy="1325563"/>
          </a:xfrm>
        </p:spPr>
        <p:txBody>
          <a:bodyPr>
            <a:normAutofit fontScale="90000"/>
          </a:bodyPr>
          <a:lstStyle/>
          <a:p>
            <a:pPr algn="l"/>
            <a:r>
              <a:rPr lang="en-GB" u="sng" dirty="0"/>
              <a:t>2.2 Structure of the Erasmus Plan: </a:t>
            </a:r>
            <a:br>
              <a:rPr lang="en-GB" u="sng" dirty="0"/>
            </a:br>
            <a:r>
              <a:rPr lang="en-GB" u="sng" dirty="0"/>
              <a:t>more and more TOP TIPS</a:t>
            </a:r>
            <a:br>
              <a:rPr lang="it-IT" dirty="0"/>
            </a:br>
            <a:endParaRPr lang="it-IT" dirty="0"/>
          </a:p>
        </p:txBody>
      </p:sp>
      <p:sp>
        <p:nvSpPr>
          <p:cNvPr id="24" name="Segnaposto contenuto 23"/>
          <p:cNvSpPr>
            <a:spLocks noGrp="1"/>
          </p:cNvSpPr>
          <p:nvPr>
            <p:ph idx="10"/>
          </p:nvPr>
        </p:nvSpPr>
        <p:spPr>
          <a:xfrm>
            <a:off x="838200" y="3161037"/>
            <a:ext cx="10515600" cy="3217861"/>
          </a:xfrm>
        </p:spPr>
        <p:txBody>
          <a:bodyPr>
            <a:normAutofit fontScale="92500" lnSpcReduction="10000"/>
          </a:bodyPr>
          <a:lstStyle/>
          <a:p>
            <a:pPr marL="342900" lvl="0" indent="-342900" algn="just">
              <a:buFont typeface="Arial" panose="020B0604020202020204" pitchFamily="34" charset="0"/>
              <a:buChar char="•"/>
            </a:pPr>
            <a:r>
              <a:rPr lang="en-GB" dirty="0"/>
              <a:t>The </a:t>
            </a:r>
            <a:r>
              <a:rPr lang="en-GB" b="1" dirty="0"/>
              <a:t>Erasmus Plan must be original </a:t>
            </a:r>
            <a:r>
              <a:rPr lang="en-GB" dirty="0"/>
              <a:t>and tailored on your organisation </a:t>
            </a:r>
            <a:r>
              <a:rPr lang="en-GB" b="1" dirty="0"/>
              <a:t>needs</a:t>
            </a:r>
            <a:r>
              <a:rPr lang="en-GB" dirty="0"/>
              <a:t>, </a:t>
            </a:r>
            <a:r>
              <a:rPr lang="en-GB" b="1" dirty="0"/>
              <a:t>experience</a:t>
            </a:r>
            <a:r>
              <a:rPr lang="en-GB" dirty="0"/>
              <a:t>, </a:t>
            </a:r>
            <a:r>
              <a:rPr lang="en-GB" b="1" dirty="0"/>
              <a:t>ambitions</a:t>
            </a:r>
            <a:r>
              <a:rPr lang="en-GB" dirty="0"/>
              <a:t> and </a:t>
            </a:r>
            <a:r>
              <a:rPr lang="en-GB" b="1" dirty="0"/>
              <a:t>resources</a:t>
            </a:r>
            <a:endParaRPr lang="it-IT" b="1" dirty="0"/>
          </a:p>
          <a:p>
            <a:pPr marL="342900" lvl="0" indent="-342900" algn="just">
              <a:buFont typeface="Arial" panose="020B0604020202020204" pitchFamily="34" charset="0"/>
              <a:buChar char="•"/>
            </a:pPr>
            <a:r>
              <a:rPr lang="en-GB" b="1" dirty="0"/>
              <a:t>The application must be coherent </a:t>
            </a:r>
            <a:r>
              <a:rPr lang="en-GB" dirty="0"/>
              <a:t>in all its part (the evaluator will read the application, the International Strategy and the Erasmus plan. </a:t>
            </a:r>
            <a:r>
              <a:rPr lang="en-GB" b="1" dirty="0"/>
              <a:t>All elements must match</a:t>
            </a:r>
            <a:r>
              <a:rPr lang="en-GB" dirty="0"/>
              <a:t>)</a:t>
            </a:r>
            <a:endParaRPr lang="it-IT" dirty="0"/>
          </a:p>
          <a:p>
            <a:pPr marL="342900" lvl="0" indent="-342900" algn="just">
              <a:buFont typeface="Arial" panose="020B0604020202020204" pitchFamily="34" charset="0"/>
              <a:buChar char="•"/>
            </a:pPr>
            <a:r>
              <a:rPr lang="en-GB" b="1" dirty="0"/>
              <a:t>Work in team </a:t>
            </a:r>
            <a:r>
              <a:rPr lang="en-GB" dirty="0"/>
              <a:t>involving as many colleagues as possible while drawing the application</a:t>
            </a:r>
            <a:endParaRPr lang="it-IT" dirty="0"/>
          </a:p>
          <a:p>
            <a:pPr marL="342900" lvl="0" indent="-342900" algn="just">
              <a:buFont typeface="Arial" panose="020B0604020202020204" pitchFamily="34" charset="0"/>
              <a:buChar char="•"/>
            </a:pPr>
            <a:r>
              <a:rPr lang="en-GB" dirty="0"/>
              <a:t>Even if you are not 100% sure you are ready to get the Accreditation try to apply for it. You will learn from your first attempt and </a:t>
            </a:r>
            <a:r>
              <a:rPr lang="en-GB" b="1" u="sng" dirty="0"/>
              <a:t>if you are unsuccessful you can review your application and improve it</a:t>
            </a:r>
            <a:endParaRPr lang="it-IT" b="1" u="sng" dirty="0"/>
          </a:p>
          <a:p>
            <a:pPr marL="342900" indent="-342900" algn="just">
              <a:buFont typeface="Arial" panose="020B0604020202020204" pitchFamily="34" charset="0"/>
              <a:buChar char="•"/>
            </a:pPr>
            <a:endParaRPr lang="it-IT" dirty="0"/>
          </a:p>
          <a:p>
            <a:pPr algn="just"/>
            <a:endParaRPr lang="it-IT" dirty="0"/>
          </a:p>
          <a:p>
            <a:pPr algn="l"/>
            <a:endParaRPr lang="it-IT" dirty="0"/>
          </a:p>
        </p:txBody>
      </p:sp>
    </p:spTree>
    <p:extLst>
      <p:ext uri="{BB962C8B-B14F-4D97-AF65-F5344CB8AC3E}">
        <p14:creationId xmlns:p14="http://schemas.microsoft.com/office/powerpoint/2010/main" val="3840255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75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olo 22"/>
          <p:cNvSpPr>
            <a:spLocks noGrp="1"/>
          </p:cNvSpPr>
          <p:nvPr>
            <p:ph type="title"/>
          </p:nvPr>
        </p:nvSpPr>
        <p:spPr/>
        <p:txBody>
          <a:bodyPr/>
          <a:lstStyle/>
          <a:p>
            <a:pPr algn="l"/>
            <a:r>
              <a:rPr lang="it-IT" dirty="0"/>
              <a:t>Erasmus Plan</a:t>
            </a:r>
          </a:p>
        </p:txBody>
      </p:sp>
      <p:sp>
        <p:nvSpPr>
          <p:cNvPr id="24" name="Segnaposto contenuto 23"/>
          <p:cNvSpPr>
            <a:spLocks noGrp="1"/>
          </p:cNvSpPr>
          <p:nvPr>
            <p:ph idx="10"/>
          </p:nvPr>
        </p:nvSpPr>
        <p:spPr/>
        <p:txBody>
          <a:bodyPr>
            <a:normAutofit/>
          </a:bodyPr>
          <a:lstStyle/>
          <a:p>
            <a:pPr marL="342900" indent="-342900" algn="l">
              <a:buFont typeface="Wingdings" panose="05000000000000000000" pitchFamily="2" charset="2"/>
              <a:buChar char="Ø"/>
            </a:pPr>
            <a:r>
              <a:rPr lang="en-GB" sz="2800" u="sng">
                <a:latin typeface="Arial" panose="020B0604020202020204" pitchFamily="34" charset="0"/>
                <a:cs typeface="Arial" panose="020B0604020202020204" pitchFamily="34" charset="0"/>
              </a:rPr>
              <a:t>2.1 Definition</a:t>
            </a:r>
            <a:endParaRPr lang="it-IT" sz="2800">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Ø"/>
            </a:pPr>
            <a:r>
              <a:rPr lang="en-GB" sz="2800" u="sng">
                <a:latin typeface="Arial" panose="020B0604020202020204" pitchFamily="34" charset="0"/>
                <a:cs typeface="Arial" panose="020B0604020202020204" pitchFamily="34" charset="0"/>
              </a:rPr>
              <a:t>2.2 Structure of the Erasmus Plan</a:t>
            </a:r>
            <a:endParaRPr lang="it-IT" sz="2800">
              <a:latin typeface="Arial" panose="020B0604020202020204" pitchFamily="34" charset="0"/>
              <a:cs typeface="Arial" panose="020B0604020202020204" pitchFamily="34" charset="0"/>
            </a:endParaRPr>
          </a:p>
          <a:p>
            <a:pPr marL="342900" indent="-342900" algn="l">
              <a:buFont typeface="Wingdings" panose="05000000000000000000" pitchFamily="2" charset="2"/>
              <a:buChar char="Ø"/>
            </a:pPr>
            <a:r>
              <a:rPr lang="en-GB" sz="2800" u="sng">
                <a:latin typeface="Arial" panose="020B0604020202020204" pitchFamily="34" charset="0"/>
                <a:cs typeface="Arial" panose="020B0604020202020204" pitchFamily="34" charset="0"/>
              </a:rPr>
              <a:t>2.3 How to write a good Erasmus Plan</a:t>
            </a:r>
            <a:endParaRPr lang="it-IT" sz="2800">
              <a:latin typeface="Arial" panose="020B0604020202020204" pitchFamily="34" charset="0"/>
              <a:cs typeface="Arial" panose="020B0604020202020204" pitchFamily="34" charset="0"/>
            </a:endParaRPr>
          </a:p>
          <a:p>
            <a:pPr algn="l"/>
            <a:endParaRPr lang="it-IT" dirty="0"/>
          </a:p>
        </p:txBody>
      </p:sp>
    </p:spTree>
    <p:extLst>
      <p:ext uri="{BB962C8B-B14F-4D97-AF65-F5344CB8AC3E}">
        <p14:creationId xmlns:p14="http://schemas.microsoft.com/office/powerpoint/2010/main" val="3360938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olo 22"/>
          <p:cNvSpPr>
            <a:spLocks noGrp="1"/>
          </p:cNvSpPr>
          <p:nvPr>
            <p:ph type="title"/>
          </p:nvPr>
        </p:nvSpPr>
        <p:spPr/>
        <p:txBody>
          <a:bodyPr/>
          <a:lstStyle/>
          <a:p>
            <a:pPr algn="l"/>
            <a:r>
              <a:rPr lang="en-GB" u="sng" dirty="0"/>
              <a:t>2.1 Definition</a:t>
            </a:r>
            <a:endParaRPr lang="it-IT" dirty="0"/>
          </a:p>
        </p:txBody>
      </p:sp>
      <p:sp>
        <p:nvSpPr>
          <p:cNvPr id="25" name="Segnaposto contenuto 24"/>
          <p:cNvSpPr>
            <a:spLocks noGrp="1"/>
          </p:cNvSpPr>
          <p:nvPr>
            <p:ph idx="1"/>
          </p:nvPr>
        </p:nvSpPr>
        <p:spPr/>
        <p:txBody>
          <a:bodyPr/>
          <a:lstStyle/>
          <a:p>
            <a:pPr algn="l"/>
            <a:endParaRPr lang="it-IT" dirty="0"/>
          </a:p>
        </p:txBody>
      </p:sp>
      <p:sp>
        <p:nvSpPr>
          <p:cNvPr id="24" name="Segnaposto contenuto 23"/>
          <p:cNvSpPr>
            <a:spLocks noGrp="1"/>
          </p:cNvSpPr>
          <p:nvPr>
            <p:ph idx="10"/>
          </p:nvPr>
        </p:nvSpPr>
        <p:spPr>
          <a:xfrm>
            <a:off x="838199" y="3495039"/>
            <a:ext cx="10515599" cy="2867661"/>
          </a:xfrm>
        </p:spPr>
        <p:txBody>
          <a:bodyPr>
            <a:normAutofit/>
          </a:bodyPr>
          <a:lstStyle/>
          <a:p>
            <a:pPr algn="just"/>
            <a:r>
              <a:rPr lang="en-GB" dirty="0"/>
              <a:t>An </a:t>
            </a:r>
            <a:r>
              <a:rPr lang="en-GB" b="1" i="1" dirty="0"/>
              <a:t>“Erasmus Plan” </a:t>
            </a:r>
            <a:r>
              <a:rPr lang="en-GB" dirty="0"/>
              <a:t>is </a:t>
            </a:r>
            <a:r>
              <a:rPr lang="en-GB" b="1" dirty="0"/>
              <a:t>a road map linking mobility activities with your organisation’s needs and objectives</a:t>
            </a:r>
            <a:r>
              <a:rPr lang="en-GB" dirty="0"/>
              <a:t>. </a:t>
            </a:r>
          </a:p>
          <a:p>
            <a:pPr algn="just"/>
            <a:r>
              <a:rPr lang="en-GB" dirty="0"/>
              <a:t>Mobilities activities should be an integral part of the general development plan of your organisation, not only an ”add-on”.</a:t>
            </a:r>
          </a:p>
          <a:p>
            <a:pPr algn="just"/>
            <a:r>
              <a:rPr lang="en-GB" dirty="0"/>
              <a:t>In other words, by organising mobility activities your organisation should also </a:t>
            </a:r>
            <a:r>
              <a:rPr lang="en-GB" b="1" dirty="0"/>
              <a:t>work on broader development goals</a:t>
            </a:r>
            <a:r>
              <a:rPr lang="en-GB" dirty="0"/>
              <a:t>. </a:t>
            </a:r>
            <a:endParaRPr lang="it-IT" dirty="0"/>
          </a:p>
          <a:p>
            <a:pPr algn="l"/>
            <a:endParaRPr lang="it-IT" dirty="0"/>
          </a:p>
        </p:txBody>
      </p:sp>
    </p:spTree>
    <p:extLst>
      <p:ext uri="{BB962C8B-B14F-4D97-AF65-F5344CB8AC3E}">
        <p14:creationId xmlns:p14="http://schemas.microsoft.com/office/powerpoint/2010/main" val="755669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olo 22"/>
          <p:cNvSpPr>
            <a:spLocks noGrp="1"/>
          </p:cNvSpPr>
          <p:nvPr>
            <p:ph type="title"/>
          </p:nvPr>
        </p:nvSpPr>
        <p:spPr/>
        <p:txBody>
          <a:bodyPr/>
          <a:lstStyle/>
          <a:p>
            <a:pPr algn="l"/>
            <a:br>
              <a:rPr lang="it-IT" dirty="0"/>
            </a:br>
            <a:endParaRPr lang="it-IT" dirty="0"/>
          </a:p>
        </p:txBody>
      </p:sp>
      <p:sp>
        <p:nvSpPr>
          <p:cNvPr id="24" name="Segnaposto contenuto 23"/>
          <p:cNvSpPr>
            <a:spLocks noGrp="1"/>
          </p:cNvSpPr>
          <p:nvPr>
            <p:ph idx="10"/>
          </p:nvPr>
        </p:nvSpPr>
        <p:spPr>
          <a:xfrm>
            <a:off x="838200" y="2000250"/>
            <a:ext cx="10515600" cy="3528062"/>
          </a:xfrm>
        </p:spPr>
        <p:txBody>
          <a:bodyPr>
            <a:normAutofit fontScale="92500" lnSpcReduction="20000"/>
          </a:bodyPr>
          <a:lstStyle/>
          <a:p>
            <a:pPr marL="342900" indent="-342900" algn="just">
              <a:buFont typeface="Arial" panose="020B0604020202020204" pitchFamily="34" charset="0"/>
              <a:buChar char="•"/>
            </a:pPr>
            <a:r>
              <a:rPr lang="en-GB" dirty="0"/>
              <a:t>The Erasmus plan sets out </a:t>
            </a:r>
            <a:r>
              <a:rPr lang="en-GB" b="1" dirty="0"/>
              <a:t>how you plan to organise mobility activities and what your organisation aims to achieve</a:t>
            </a:r>
            <a:r>
              <a:rPr lang="en-GB" dirty="0"/>
              <a:t> by implementing these activities.</a:t>
            </a:r>
          </a:p>
          <a:p>
            <a:pPr algn="just"/>
            <a:endParaRPr lang="en-GB" dirty="0"/>
          </a:p>
          <a:p>
            <a:pPr marL="342900" indent="-342900" algn="just">
              <a:buFont typeface="Arial" panose="020B0604020202020204" pitchFamily="34" charset="0"/>
              <a:buChar char="•"/>
            </a:pPr>
            <a:r>
              <a:rPr lang="en-GB" dirty="0"/>
              <a:t>As stated in the Application form, when preparing the Erasmus Plan you should answer to </a:t>
            </a:r>
            <a:r>
              <a:rPr lang="en-GB" b="1" dirty="0"/>
              <a:t>one key question</a:t>
            </a:r>
            <a:r>
              <a:rPr lang="en-GB" dirty="0"/>
              <a:t>: </a:t>
            </a:r>
            <a:r>
              <a:rPr lang="en-GB" i="1" dirty="0"/>
              <a:t>how are you going to use the Programme’s Key Action 1 funding to benefit your organisation and all of its staff and learners, whether they take part in mobility activities or not</a:t>
            </a:r>
            <a:r>
              <a:rPr lang="en-GB" dirty="0"/>
              <a:t>.</a:t>
            </a:r>
          </a:p>
          <a:p>
            <a:pPr marL="342900" indent="-342900" algn="just">
              <a:buFont typeface="Arial" panose="020B0604020202020204" pitchFamily="34" charset="0"/>
              <a:buChar char="•"/>
            </a:pPr>
            <a:endParaRPr lang="en-GB" dirty="0"/>
          </a:p>
          <a:p>
            <a:pPr marL="342900" indent="-342900" algn="just">
              <a:buFont typeface="Arial" panose="020B0604020202020204" pitchFamily="34" charset="0"/>
              <a:buChar char="•"/>
            </a:pPr>
            <a:r>
              <a:rPr lang="en-GB" dirty="0"/>
              <a:t>You should be able to address this question </a:t>
            </a:r>
            <a:r>
              <a:rPr lang="en-GB" b="1" dirty="0"/>
              <a:t>explaining in a holistic way</a:t>
            </a:r>
            <a:r>
              <a:rPr lang="en-GB" dirty="0"/>
              <a:t> how the funding that you will receive will support the development of your organisation and the personal development of students and staff.</a:t>
            </a:r>
            <a:endParaRPr lang="it-IT" dirty="0"/>
          </a:p>
          <a:p>
            <a:pPr algn="just"/>
            <a:endParaRPr lang="it-IT" dirty="0"/>
          </a:p>
          <a:p>
            <a:pPr algn="just"/>
            <a:endParaRPr lang="it-IT" dirty="0"/>
          </a:p>
          <a:p>
            <a:pPr algn="l"/>
            <a:endParaRPr lang="it-IT" dirty="0"/>
          </a:p>
        </p:txBody>
      </p:sp>
    </p:spTree>
    <p:extLst>
      <p:ext uri="{BB962C8B-B14F-4D97-AF65-F5344CB8AC3E}">
        <p14:creationId xmlns:p14="http://schemas.microsoft.com/office/powerpoint/2010/main" val="2150198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olo 22"/>
          <p:cNvSpPr>
            <a:spLocks noGrp="1"/>
          </p:cNvSpPr>
          <p:nvPr>
            <p:ph type="title"/>
          </p:nvPr>
        </p:nvSpPr>
        <p:spPr/>
        <p:txBody>
          <a:bodyPr/>
          <a:lstStyle/>
          <a:p>
            <a:pPr algn="l"/>
            <a:r>
              <a:rPr lang="en-GB" i="1" u="sng" dirty="0"/>
              <a:t>NOTE</a:t>
            </a:r>
            <a:endParaRPr lang="it-IT" u="sng" dirty="0"/>
          </a:p>
        </p:txBody>
      </p:sp>
      <p:sp>
        <p:nvSpPr>
          <p:cNvPr id="24" name="Segnaposto contenuto 23"/>
          <p:cNvSpPr>
            <a:spLocks noGrp="1"/>
          </p:cNvSpPr>
          <p:nvPr>
            <p:ph type="body" sz="half" idx="2"/>
          </p:nvPr>
        </p:nvSpPr>
        <p:spPr>
          <a:xfrm>
            <a:off x="892948" y="2431656"/>
            <a:ext cx="4977824" cy="3886594"/>
          </a:xfrm>
        </p:spPr>
        <p:txBody>
          <a:bodyPr>
            <a:normAutofit fontScale="92500" lnSpcReduction="10000"/>
          </a:bodyPr>
          <a:lstStyle/>
          <a:p>
            <a:pPr algn="just"/>
            <a:r>
              <a:rPr lang="en-GB" dirty="0"/>
              <a:t>If the Internationalisation Strategy is the strategic document, </a:t>
            </a:r>
            <a:r>
              <a:rPr lang="en-GB" b="1" dirty="0"/>
              <a:t>the Erasmus plan is the backbone of the accreditation application</a:t>
            </a:r>
            <a:r>
              <a:rPr lang="en-GB" dirty="0"/>
              <a:t>, namely the operational programme that the organisation decides to implement concerning mobility activities. </a:t>
            </a:r>
          </a:p>
          <a:p>
            <a:pPr algn="just"/>
            <a:endParaRPr lang="en-GB" dirty="0"/>
          </a:p>
          <a:p>
            <a:pPr algn="just"/>
            <a:r>
              <a:rPr lang="en-GB" dirty="0"/>
              <a:t>While the strategy should describe your plans for implementation of cooperation and networking projects at international level in the medium-long term (next 5 years), </a:t>
            </a:r>
            <a:r>
              <a:rPr lang="en-GB" b="1" dirty="0"/>
              <a:t>the plan should explain how the organisation of mobility activities will be a part of this strategy</a:t>
            </a:r>
            <a:r>
              <a:rPr lang="en-GB" dirty="0"/>
              <a:t>.</a:t>
            </a:r>
          </a:p>
          <a:p>
            <a:pPr algn="just"/>
            <a:endParaRPr lang="en-GB" dirty="0"/>
          </a:p>
          <a:p>
            <a:pPr algn="just"/>
            <a:r>
              <a:rPr lang="en-GB" dirty="0"/>
              <a:t>An </a:t>
            </a:r>
            <a:r>
              <a:rPr lang="en-GB" b="1" dirty="0"/>
              <a:t>Erasmus Plan </a:t>
            </a:r>
            <a:r>
              <a:rPr lang="en-GB" dirty="0"/>
              <a:t>contributes </a:t>
            </a:r>
            <a:r>
              <a:rPr lang="en-GB" b="1" dirty="0"/>
              <a:t>to achieve the goals outlined </a:t>
            </a:r>
            <a:r>
              <a:rPr lang="en-GB" dirty="0"/>
              <a:t>in the "</a:t>
            </a:r>
            <a:r>
              <a:rPr lang="en-GB" b="1" dirty="0"/>
              <a:t>Internationalisation Strategy</a:t>
            </a:r>
            <a:r>
              <a:rPr lang="en-GB" dirty="0"/>
              <a:t>".</a:t>
            </a:r>
            <a:endParaRPr lang="it-IT" dirty="0"/>
          </a:p>
          <a:p>
            <a:pPr algn="just"/>
            <a:endParaRPr lang="it-IT" dirty="0"/>
          </a:p>
          <a:p>
            <a:pPr algn="just"/>
            <a:endParaRPr lang="it-IT" dirty="0"/>
          </a:p>
          <a:p>
            <a:pPr algn="l"/>
            <a:endParaRPr lang="it-IT" dirty="0"/>
          </a:p>
        </p:txBody>
      </p:sp>
      <p:pic>
        <p:nvPicPr>
          <p:cNvPr id="2" name="Elemento grafico 1" descr="The image depicts a magnifying glass and means to pay particular attention to the text.">
            <a:extLst>
              <a:ext uri="{FF2B5EF4-FFF2-40B4-BE49-F238E27FC236}">
                <a16:creationId xmlns:a16="http://schemas.microsoft.com/office/drawing/2014/main" id="{16225D19-4F32-46C7-9568-B1CFE76D0B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53138" y="2626921"/>
            <a:ext cx="3557815" cy="3496063"/>
          </a:xfrm>
          <a:prstGeom prst="rect">
            <a:avLst/>
          </a:prstGeom>
        </p:spPr>
      </p:pic>
    </p:spTree>
    <p:extLst>
      <p:ext uri="{BB962C8B-B14F-4D97-AF65-F5344CB8AC3E}">
        <p14:creationId xmlns:p14="http://schemas.microsoft.com/office/powerpoint/2010/main" val="515353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2011026-49E5-45F8-9015-64AEDAABCB86}"/>
              </a:ext>
            </a:extLst>
          </p:cNvPr>
          <p:cNvSpPr>
            <a:spLocks noGrp="1"/>
          </p:cNvSpPr>
          <p:nvPr>
            <p:ph type="title"/>
          </p:nvPr>
        </p:nvSpPr>
        <p:spPr/>
        <p:txBody>
          <a:bodyPr/>
          <a:lstStyle/>
          <a:p>
            <a:r>
              <a:rPr lang="it-IT" u="sng" dirty="0"/>
              <a:t>Like 2 puzzle </a:t>
            </a:r>
            <a:r>
              <a:rPr lang="it-IT" u="sng" dirty="0" err="1"/>
              <a:t>pieces</a:t>
            </a:r>
            <a:endParaRPr lang="it-IT" u="sng" dirty="0"/>
          </a:p>
        </p:txBody>
      </p:sp>
      <p:pic>
        <p:nvPicPr>
          <p:cNvPr id="10" name="Elemento grafico 9" descr="This image depicts two puzzle pieces that fit together perfectly. One piece of the puzzle represents the internationalization strategy, while the other piece represents the Erasmus plan.">
            <a:extLst>
              <a:ext uri="{FF2B5EF4-FFF2-40B4-BE49-F238E27FC236}">
                <a16:creationId xmlns:a16="http://schemas.microsoft.com/office/drawing/2014/main" id="{BB59816D-3F04-4346-A208-F51FE27E78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74668" y="2203575"/>
            <a:ext cx="6842663" cy="4306962"/>
          </a:xfrm>
          <a:prstGeom prst="rect">
            <a:avLst/>
          </a:prstGeom>
        </p:spPr>
      </p:pic>
    </p:spTree>
    <p:extLst>
      <p:ext uri="{BB962C8B-B14F-4D97-AF65-F5344CB8AC3E}">
        <p14:creationId xmlns:p14="http://schemas.microsoft.com/office/powerpoint/2010/main" val="2353874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olo 22"/>
          <p:cNvSpPr>
            <a:spLocks noGrp="1"/>
          </p:cNvSpPr>
          <p:nvPr>
            <p:ph type="title"/>
          </p:nvPr>
        </p:nvSpPr>
        <p:spPr/>
        <p:txBody>
          <a:bodyPr/>
          <a:lstStyle/>
          <a:p>
            <a:pPr algn="l"/>
            <a:r>
              <a:rPr lang="en-GB" u="sng" dirty="0"/>
              <a:t>2.2 Structure of the Erasmus Plan</a:t>
            </a:r>
            <a:br>
              <a:rPr lang="it-IT" dirty="0"/>
            </a:br>
            <a:endParaRPr lang="it-IT" dirty="0"/>
          </a:p>
        </p:txBody>
      </p:sp>
      <p:sp>
        <p:nvSpPr>
          <p:cNvPr id="24" name="Segnaposto contenuto 23"/>
          <p:cNvSpPr>
            <a:spLocks noGrp="1"/>
          </p:cNvSpPr>
          <p:nvPr>
            <p:ph idx="10"/>
          </p:nvPr>
        </p:nvSpPr>
        <p:spPr/>
        <p:txBody>
          <a:bodyPr>
            <a:normAutofit/>
          </a:bodyPr>
          <a:lstStyle/>
          <a:p>
            <a:pPr algn="just"/>
            <a:r>
              <a:rPr lang="en-GB" dirty="0"/>
              <a:t>The application form provides you with a specific frame to build your Erasmus Plan. </a:t>
            </a:r>
          </a:p>
          <a:p>
            <a:pPr algn="just"/>
            <a:endParaRPr lang="it-IT" dirty="0"/>
          </a:p>
          <a:p>
            <a:pPr algn="just"/>
            <a:r>
              <a:rPr lang="en-GB" dirty="0"/>
              <a:t>The </a:t>
            </a:r>
            <a:r>
              <a:rPr lang="en-GB" b="1" dirty="0"/>
              <a:t>Erasmus Plan </a:t>
            </a:r>
            <a:r>
              <a:rPr lang="en-GB" dirty="0"/>
              <a:t>is composed of </a:t>
            </a:r>
            <a:r>
              <a:rPr lang="en-GB" b="1" dirty="0"/>
              <a:t>three parts</a:t>
            </a:r>
            <a:r>
              <a:rPr lang="en-GB" dirty="0"/>
              <a:t>: </a:t>
            </a:r>
          </a:p>
          <a:p>
            <a:pPr algn="just"/>
            <a:r>
              <a:rPr lang="en-GB" i="1" dirty="0"/>
              <a:t>objectives</a:t>
            </a:r>
            <a:r>
              <a:rPr lang="en-GB" dirty="0"/>
              <a:t>, </a:t>
            </a:r>
            <a:r>
              <a:rPr lang="en-GB" i="1" dirty="0"/>
              <a:t>activities</a:t>
            </a:r>
            <a:r>
              <a:rPr lang="en-GB" dirty="0"/>
              <a:t> and </a:t>
            </a:r>
            <a:r>
              <a:rPr lang="en-GB" i="1" dirty="0"/>
              <a:t>planning for management and resources</a:t>
            </a:r>
            <a:r>
              <a:rPr lang="en-GB" dirty="0"/>
              <a:t>. </a:t>
            </a:r>
            <a:endParaRPr lang="it-IT" dirty="0"/>
          </a:p>
          <a:p>
            <a:pPr algn="just"/>
            <a:endParaRPr lang="it-IT" dirty="0"/>
          </a:p>
          <a:p>
            <a:pPr algn="just"/>
            <a:endParaRPr lang="it-IT" dirty="0"/>
          </a:p>
          <a:p>
            <a:pPr algn="l"/>
            <a:endParaRPr lang="it-IT" dirty="0"/>
          </a:p>
        </p:txBody>
      </p:sp>
    </p:spTree>
    <p:extLst>
      <p:ext uri="{BB962C8B-B14F-4D97-AF65-F5344CB8AC3E}">
        <p14:creationId xmlns:p14="http://schemas.microsoft.com/office/powerpoint/2010/main" val="510164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AF4EEEA8-DF37-4BC5-BEBE-1B51378B94B9}"/>
              </a:ext>
            </a:extLst>
          </p:cNvPr>
          <p:cNvSpPr>
            <a:spLocks noGrp="1"/>
          </p:cNvSpPr>
          <p:nvPr>
            <p:ph type="title"/>
          </p:nvPr>
        </p:nvSpPr>
        <p:spPr/>
        <p:txBody>
          <a:bodyPr>
            <a:normAutofit fontScale="90000"/>
          </a:bodyPr>
          <a:lstStyle/>
          <a:p>
            <a:pPr algn="l"/>
            <a:r>
              <a:rPr lang="en-GB" u="sng" dirty="0"/>
              <a:t>Structure of the Erasmus Plan:</a:t>
            </a:r>
            <a:br>
              <a:rPr lang="en-GB" u="sng" dirty="0"/>
            </a:br>
            <a:r>
              <a:rPr lang="en-GB" u="sng" dirty="0"/>
              <a:t>Objectives</a:t>
            </a:r>
            <a:endParaRPr lang="it-IT" dirty="0"/>
          </a:p>
        </p:txBody>
      </p:sp>
      <p:sp>
        <p:nvSpPr>
          <p:cNvPr id="24" name="Segnaposto contenuto 23"/>
          <p:cNvSpPr>
            <a:spLocks noGrp="1"/>
          </p:cNvSpPr>
          <p:nvPr>
            <p:ph type="body" sz="half" idx="2"/>
          </p:nvPr>
        </p:nvSpPr>
        <p:spPr/>
        <p:txBody>
          <a:bodyPr>
            <a:normAutofit/>
          </a:bodyPr>
          <a:lstStyle/>
          <a:p>
            <a:r>
              <a:rPr lang="en-GB" dirty="0"/>
              <a:t>The objectives the organisation wants to achieve by implementing programme activities. </a:t>
            </a:r>
          </a:p>
          <a:p>
            <a:r>
              <a:rPr lang="en-GB" dirty="0"/>
              <a:t>These should be </a:t>
            </a:r>
            <a:r>
              <a:rPr lang="en-GB" b="1" dirty="0"/>
              <a:t>clear</a:t>
            </a:r>
            <a:r>
              <a:rPr lang="en-GB" dirty="0"/>
              <a:t> and </a:t>
            </a:r>
            <a:r>
              <a:rPr lang="en-GB" b="1" dirty="0"/>
              <a:t>realistic</a:t>
            </a:r>
            <a:r>
              <a:rPr lang="en-GB" dirty="0"/>
              <a:t>, </a:t>
            </a:r>
            <a:r>
              <a:rPr lang="en-GB" b="1" dirty="0"/>
              <a:t>possible to track and evaluate</a:t>
            </a:r>
            <a:r>
              <a:rPr lang="en-GB" dirty="0"/>
              <a:t>. </a:t>
            </a:r>
          </a:p>
          <a:p>
            <a:r>
              <a:rPr lang="en-GB" b="1" dirty="0"/>
              <a:t>The objectives must be linked to the needs of the organisation</a:t>
            </a:r>
            <a:r>
              <a:rPr lang="en-GB" dirty="0"/>
              <a:t>, with a concreate benefit for it. </a:t>
            </a:r>
          </a:p>
          <a:p>
            <a:r>
              <a:rPr lang="en-GB" dirty="0"/>
              <a:t>Concretely, there can be </a:t>
            </a:r>
            <a:r>
              <a:rPr lang="en-GB" b="1" dirty="0"/>
              <a:t>between one and ten objectives</a:t>
            </a:r>
            <a:r>
              <a:rPr lang="en-GB" dirty="0"/>
              <a:t>.</a:t>
            </a:r>
            <a:endParaRPr lang="it-IT" dirty="0"/>
          </a:p>
          <a:p>
            <a:pPr algn="just"/>
            <a:endParaRPr lang="it-IT" dirty="0"/>
          </a:p>
          <a:p>
            <a:pPr algn="just"/>
            <a:endParaRPr lang="it-IT" dirty="0"/>
          </a:p>
          <a:p>
            <a:pPr algn="l"/>
            <a:endParaRPr lang="it-IT" dirty="0"/>
          </a:p>
        </p:txBody>
      </p:sp>
      <p:pic>
        <p:nvPicPr>
          <p:cNvPr id="10" name="Elemento grafico 9" descr="This image depicts a target practice with an arrow. It is about the achievement of a goal.&#10;">
            <a:extLst>
              <a:ext uri="{FF2B5EF4-FFF2-40B4-BE49-F238E27FC236}">
                <a16:creationId xmlns:a16="http://schemas.microsoft.com/office/drawing/2014/main" id="{03BA80B7-CB56-4874-833E-2A3BA92E3FF1}"/>
              </a:ext>
              <a:ext uri="{C183D7F6-B498-43B3-948B-1728B52AA6E4}">
                <adec:decorative xmlns:adec="http://schemas.microsoft.com/office/drawing/2017/decorative" val="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09341" y="2590800"/>
            <a:ext cx="3494685" cy="3454779"/>
          </a:xfrm>
          <a:prstGeom prst="rect">
            <a:avLst/>
          </a:prstGeom>
        </p:spPr>
      </p:pic>
    </p:spTree>
    <p:extLst>
      <p:ext uri="{BB962C8B-B14F-4D97-AF65-F5344CB8AC3E}">
        <p14:creationId xmlns:p14="http://schemas.microsoft.com/office/powerpoint/2010/main" val="2060767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3A990325-E712-433B-807B-2873E9899A38}"/>
              </a:ext>
            </a:extLst>
          </p:cNvPr>
          <p:cNvSpPr>
            <a:spLocks noGrp="1"/>
          </p:cNvSpPr>
          <p:nvPr>
            <p:ph type="title"/>
          </p:nvPr>
        </p:nvSpPr>
        <p:spPr/>
        <p:txBody>
          <a:bodyPr>
            <a:normAutofit fontScale="90000"/>
          </a:bodyPr>
          <a:lstStyle/>
          <a:p>
            <a:pPr algn="l"/>
            <a:r>
              <a:rPr lang="en-GB" u="sng" dirty="0"/>
              <a:t>Structure of the Erasmus Plan:</a:t>
            </a:r>
            <a:br>
              <a:rPr lang="en-GB" u="sng" dirty="0"/>
            </a:br>
            <a:r>
              <a:rPr lang="en-GB" u="sng" dirty="0"/>
              <a:t>Activities</a:t>
            </a:r>
            <a:endParaRPr lang="it-IT" dirty="0"/>
          </a:p>
        </p:txBody>
      </p:sp>
      <p:sp>
        <p:nvSpPr>
          <p:cNvPr id="24" name="Segnaposto contenuto 23"/>
          <p:cNvSpPr>
            <a:spLocks noGrp="1"/>
          </p:cNvSpPr>
          <p:nvPr>
            <p:ph type="body" sz="half" idx="2"/>
          </p:nvPr>
        </p:nvSpPr>
        <p:spPr/>
        <p:txBody>
          <a:bodyPr>
            <a:normAutofit/>
          </a:bodyPr>
          <a:lstStyle/>
          <a:p>
            <a:pPr algn="just"/>
            <a:endParaRPr lang="en-GB" dirty="0"/>
          </a:p>
          <a:p>
            <a:pPr algn="just"/>
            <a:r>
              <a:rPr lang="en-GB" dirty="0"/>
              <a:t>The </a:t>
            </a:r>
            <a:r>
              <a:rPr lang="en-GB" b="1" dirty="0"/>
              <a:t>activities your organisation would organise </a:t>
            </a:r>
            <a:r>
              <a:rPr lang="en-GB" dirty="0"/>
              <a:t>and </a:t>
            </a:r>
            <a:r>
              <a:rPr lang="en-GB" b="1" dirty="0"/>
              <a:t>participants you want to support</a:t>
            </a:r>
            <a:r>
              <a:rPr lang="en-GB" dirty="0"/>
              <a:t> with programme funding. </a:t>
            </a:r>
            <a:endParaRPr lang="it-IT" dirty="0"/>
          </a:p>
          <a:p>
            <a:pPr algn="just"/>
            <a:endParaRPr lang="it-IT" dirty="0"/>
          </a:p>
          <a:p>
            <a:pPr algn="just"/>
            <a:endParaRPr lang="it-IT" dirty="0"/>
          </a:p>
          <a:p>
            <a:pPr algn="l"/>
            <a:endParaRPr lang="it-IT" dirty="0"/>
          </a:p>
        </p:txBody>
      </p:sp>
      <p:pic>
        <p:nvPicPr>
          <p:cNvPr id="8" name="Elemento grafico 7" descr="This image depicts a to-do list.&#10;">
            <a:extLst>
              <a:ext uri="{FF2B5EF4-FFF2-40B4-BE49-F238E27FC236}">
                <a16:creationId xmlns:a16="http://schemas.microsoft.com/office/drawing/2014/main" id="{F94CE691-7BFE-4D2F-8EF4-39B604A28F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82643" y="2010723"/>
            <a:ext cx="3012161" cy="3803716"/>
          </a:xfrm>
          <a:prstGeom prst="rect">
            <a:avLst/>
          </a:prstGeom>
        </p:spPr>
      </p:pic>
    </p:spTree>
    <p:extLst>
      <p:ext uri="{BB962C8B-B14F-4D97-AF65-F5344CB8AC3E}">
        <p14:creationId xmlns:p14="http://schemas.microsoft.com/office/powerpoint/2010/main" val="2876567589"/>
      </p:ext>
    </p:extLst>
  </p:cSld>
  <p:clrMapOvr>
    <a:masterClrMapping/>
  </p:clrMapOvr>
</p:sld>
</file>

<file path=ppt/theme/theme1.xml><?xml version="1.0" encoding="utf-8"?>
<a:theme xmlns:a="http://schemas.openxmlformats.org/drawingml/2006/main" name="Module 3_Uni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X VET template (002)  -  Vain luku" id="{C9FDFDB8-615D-434E-A96D-1143C53C8376}" vid="{D5E6BB58-80C3-4D18-90C4-3AD5404C473E}"/>
    </a:ext>
  </a:extLst>
</a:theme>
</file>

<file path=ppt/theme/theme2.xml><?xml version="1.0" encoding="utf-8"?>
<a:theme xmlns:a="http://schemas.openxmlformats.org/drawingml/2006/main" name="Base_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X VET template (002)  -  Vain luku" id="{C9FDFDB8-615D-434E-A96D-1143C53C8376}" vid="{D5E6BB58-80C3-4D18-90C4-3AD5404C473E}"/>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96A4A1104F058D429D0D6ABB85C66532" ma:contentTypeVersion="13" ma:contentTypeDescription="Creare un nuovo documento." ma:contentTypeScope="" ma:versionID="64bb877a859b2dc47ea039099e89b00c">
  <xsd:schema xmlns:xsd="http://www.w3.org/2001/XMLSchema" xmlns:xs="http://www.w3.org/2001/XMLSchema" xmlns:p="http://schemas.microsoft.com/office/2006/metadata/properties" xmlns:ns2="9df38938-e89c-4e39-8448-211353c9c7d8" xmlns:ns3="6d77a0ad-0c3c-4698-9704-bc9f749dac69" targetNamespace="http://schemas.microsoft.com/office/2006/metadata/properties" ma:root="true" ma:fieldsID="98c8dc46e920ee64c42280dee0044f60" ns2:_="" ns3:_="">
    <xsd:import namespace="9df38938-e89c-4e39-8448-211353c9c7d8"/>
    <xsd:import namespace="6d77a0ad-0c3c-4698-9704-bc9f749dac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f38938-e89c-4e39-8448-211353c9c7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d77a0ad-0c3c-4698-9704-bc9f749dac69" elementFormDefault="qualified">
    <xsd:import namespace="http://schemas.microsoft.com/office/2006/documentManagement/types"/>
    <xsd:import namespace="http://schemas.microsoft.com/office/infopath/2007/PartnerControls"/>
    <xsd:element name="SharedWithUsers" ma:index="1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C5B892-D323-4BEC-830D-085CE7DB8EDD}">
  <ds:schemaRefs>
    <ds:schemaRef ds:uri="http://schemas.microsoft.com/sharepoint/v3/contenttype/forms"/>
  </ds:schemaRefs>
</ds:datastoreItem>
</file>

<file path=customXml/itemProps2.xml><?xml version="1.0" encoding="utf-8"?>
<ds:datastoreItem xmlns:ds="http://schemas.openxmlformats.org/officeDocument/2006/customXml" ds:itemID="{A8D4E127-CC98-4AB1-AF82-28090C1BEA78}">
  <ds:schemaRefs>
    <ds:schemaRef ds:uri="9df38938-e89c-4e39-8448-211353c9c7d8"/>
    <ds:schemaRef ds:uri="http://purl.org/dc/elements/1.1/"/>
    <ds:schemaRef ds:uri="http://schemas.microsoft.com/office/2006/metadata/properties"/>
    <ds:schemaRef ds:uri="http://schemas.microsoft.com/office/2006/documentManagement/types"/>
    <ds:schemaRef ds:uri="6d77a0ad-0c3c-4698-9704-bc9f749dac69"/>
    <ds:schemaRef ds:uri="http://purl.org/dc/terms/"/>
    <ds:schemaRef ds:uri="http://schemas.openxmlformats.org/package/2006/metadata/core-properties"/>
    <ds:schemaRef ds:uri="http://www.w3.org/XML/1998/namespace"/>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50458C50-CEC5-47B1-AD40-DA300DB917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f38938-e89c-4e39-8448-211353c9c7d8"/>
    <ds:schemaRef ds:uri="6d77a0ad-0c3c-4698-9704-bc9f749dac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Module 3_Unit 2</Template>
  <TotalTime>556</TotalTime>
  <Words>720</Words>
  <Application>Microsoft Office PowerPoint</Application>
  <PresentationFormat>Laajakuva</PresentationFormat>
  <Paragraphs>75</Paragraphs>
  <Slides>14</Slides>
  <Notes>13</Notes>
  <HiddenSlides>0</HiddenSlides>
  <MMClips>0</MMClips>
  <ScaleCrop>false</ScaleCrop>
  <HeadingPairs>
    <vt:vector size="4" baseType="variant">
      <vt:variant>
        <vt:lpstr>Teema</vt:lpstr>
      </vt:variant>
      <vt:variant>
        <vt:i4>2</vt:i4>
      </vt:variant>
      <vt:variant>
        <vt:lpstr>Dian otsikot</vt:lpstr>
      </vt:variant>
      <vt:variant>
        <vt:i4>14</vt:i4>
      </vt:variant>
    </vt:vector>
  </HeadingPairs>
  <TitlesOfParts>
    <vt:vector size="16" baseType="lpstr">
      <vt:lpstr>Module 3_Unit 2</vt:lpstr>
      <vt:lpstr>Base_w</vt:lpstr>
      <vt:lpstr>Module 6 – Topic 2</vt:lpstr>
      <vt:lpstr>Erasmus Plan</vt:lpstr>
      <vt:lpstr>2.1 Definition</vt:lpstr>
      <vt:lpstr> </vt:lpstr>
      <vt:lpstr>NOTE</vt:lpstr>
      <vt:lpstr>Like 2 puzzle pieces</vt:lpstr>
      <vt:lpstr>2.2 Structure of the Erasmus Plan </vt:lpstr>
      <vt:lpstr>Structure of the Erasmus Plan: Objectives</vt:lpstr>
      <vt:lpstr>Structure of the Erasmus Plan: Activities</vt:lpstr>
      <vt:lpstr>Structure of the Erasmus Plan: Management &amp; Resources </vt:lpstr>
      <vt:lpstr>2.2 Structure of the Erasmus Plan: TOP TIPS</vt:lpstr>
      <vt:lpstr>2.2 Structure of the Erasmus Plan: more TOP TIPS </vt:lpstr>
      <vt:lpstr>2.2 Structure of the Erasmus Plan:  more and more TOP TIPS </vt:lpstr>
      <vt:lpstr>PowerPoint-esitys</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Simona Puggioni</dc:creator>
  <cp:lastModifiedBy>Sabina Secondo</cp:lastModifiedBy>
  <cp:revision>44</cp:revision>
  <dcterms:created xsi:type="dcterms:W3CDTF">2021-01-27T10:33:58Z</dcterms:created>
  <dcterms:modified xsi:type="dcterms:W3CDTF">2022-01-13T12:29:11Z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0x01010096A4A1104F058D429D0D6ABB85C66532</vt:lpwstr>
  </property>
</Properties>
</file>