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66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7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332A9-CEFF-41C6-A1C1-F0BC75B321A0}" v="2" dt="2022-02-01T08:38:21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 Härkönen" userId="f71f5f4d-588a-4ce1-b38a-08a5d69ef104" providerId="ADAL" clId="{4AA24805-0B7B-4C86-8BC2-4C31DB0C32E3}"/>
    <pc:docChg chg="custSel delSld modSld">
      <pc:chgData name="Maire Härkönen" userId="f71f5f4d-588a-4ce1-b38a-08a5d69ef104" providerId="ADAL" clId="{4AA24805-0B7B-4C86-8BC2-4C31DB0C32E3}" dt="2022-02-01T08:46:02.530" v="197" actId="6549"/>
      <pc:docMkLst>
        <pc:docMk/>
      </pc:docMkLst>
      <pc:sldChg chg="modSp mod">
        <pc:chgData name="Maire Härkönen" userId="f71f5f4d-588a-4ce1-b38a-08a5d69ef104" providerId="ADAL" clId="{4AA24805-0B7B-4C86-8BC2-4C31DB0C32E3}" dt="2022-02-01T08:39:46.716" v="1" actId="20577"/>
        <pc:sldMkLst>
          <pc:docMk/>
          <pc:sldMk cId="782385677" sldId="256"/>
        </pc:sldMkLst>
        <pc:spChg chg="mod">
          <ac:chgData name="Maire Härkönen" userId="f71f5f4d-588a-4ce1-b38a-08a5d69ef104" providerId="ADAL" clId="{4AA24805-0B7B-4C86-8BC2-4C31DB0C32E3}" dt="2022-02-01T08:39:46.716" v="1" actId="20577"/>
          <ac:spMkLst>
            <pc:docMk/>
            <pc:sldMk cId="782385677" sldId="256"/>
            <ac:spMk id="14" creationId="{EEC2D502-F22E-4AC2-9412-814154ED4AA3}"/>
          </ac:spMkLst>
        </pc:spChg>
      </pc:sldChg>
      <pc:sldChg chg="del">
        <pc:chgData name="Maire Härkönen" userId="f71f5f4d-588a-4ce1-b38a-08a5d69ef104" providerId="ADAL" clId="{4AA24805-0B7B-4C86-8BC2-4C31DB0C32E3}" dt="2022-02-01T08:44:27.334" v="182" actId="47"/>
        <pc:sldMkLst>
          <pc:docMk/>
          <pc:sldMk cId="2394284812" sldId="257"/>
        </pc:sldMkLst>
      </pc:sldChg>
      <pc:sldChg chg="del">
        <pc:chgData name="Maire Härkönen" userId="f71f5f4d-588a-4ce1-b38a-08a5d69ef104" providerId="ADAL" clId="{4AA24805-0B7B-4C86-8BC2-4C31DB0C32E3}" dt="2022-02-01T08:44:14.245" v="181" actId="47"/>
        <pc:sldMkLst>
          <pc:docMk/>
          <pc:sldMk cId="3607171696" sldId="260"/>
        </pc:sldMkLst>
      </pc:sldChg>
      <pc:sldChg chg="del">
        <pc:chgData name="Maire Härkönen" userId="f71f5f4d-588a-4ce1-b38a-08a5d69ef104" providerId="ADAL" clId="{4AA24805-0B7B-4C86-8BC2-4C31DB0C32E3}" dt="2022-02-01T08:44:28.810" v="183" actId="47"/>
        <pc:sldMkLst>
          <pc:docMk/>
          <pc:sldMk cId="2621019004" sldId="262"/>
        </pc:sldMkLst>
      </pc:sldChg>
      <pc:sldChg chg="modSp mod">
        <pc:chgData name="Maire Härkönen" userId="f71f5f4d-588a-4ce1-b38a-08a5d69ef104" providerId="ADAL" clId="{4AA24805-0B7B-4C86-8BC2-4C31DB0C32E3}" dt="2022-02-01T08:40:29.611" v="13" actId="20577"/>
        <pc:sldMkLst>
          <pc:docMk/>
          <pc:sldMk cId="2151212044" sldId="266"/>
        </pc:sldMkLst>
        <pc:spChg chg="mod">
          <ac:chgData name="Maire Härkönen" userId="f71f5f4d-588a-4ce1-b38a-08a5d69ef104" providerId="ADAL" clId="{4AA24805-0B7B-4C86-8BC2-4C31DB0C32E3}" dt="2022-02-01T08:40:29.611" v="13" actId="20577"/>
          <ac:spMkLst>
            <pc:docMk/>
            <pc:sldMk cId="2151212044" sldId="266"/>
            <ac:spMk id="4" creationId="{053E406D-DEDD-4CB3-BC29-12EC9D8D9E94}"/>
          </ac:spMkLst>
        </pc:spChg>
      </pc:sldChg>
      <pc:sldChg chg="modSp mod">
        <pc:chgData name="Maire Härkönen" userId="f71f5f4d-588a-4ce1-b38a-08a5d69ef104" providerId="ADAL" clId="{4AA24805-0B7B-4C86-8BC2-4C31DB0C32E3}" dt="2022-02-01T08:45:30.316" v="192" actId="14100"/>
        <pc:sldMkLst>
          <pc:docMk/>
          <pc:sldMk cId="2149537323" sldId="273"/>
        </pc:sldMkLst>
        <pc:spChg chg="mod">
          <ac:chgData name="Maire Härkönen" userId="f71f5f4d-588a-4ce1-b38a-08a5d69ef104" providerId="ADAL" clId="{4AA24805-0B7B-4C86-8BC2-4C31DB0C32E3}" dt="2022-02-01T08:45:04.317" v="191" actId="6549"/>
          <ac:spMkLst>
            <pc:docMk/>
            <pc:sldMk cId="2149537323" sldId="273"/>
            <ac:spMk id="4" creationId="{053E406D-DEDD-4CB3-BC29-12EC9D8D9E94}"/>
          </ac:spMkLst>
        </pc:spChg>
        <pc:picChg chg="mod">
          <ac:chgData name="Maire Härkönen" userId="f71f5f4d-588a-4ce1-b38a-08a5d69ef104" providerId="ADAL" clId="{4AA24805-0B7B-4C86-8BC2-4C31DB0C32E3}" dt="2022-02-01T08:45:30.316" v="192" actId="14100"/>
          <ac:picMkLst>
            <pc:docMk/>
            <pc:sldMk cId="2149537323" sldId="273"/>
            <ac:picMk id="7" creationId="{D4E08EB2-7D7E-4AFD-AE5A-FAC532AAE794}"/>
          </ac:picMkLst>
        </pc:picChg>
      </pc:sldChg>
      <pc:sldChg chg="modSp mod">
        <pc:chgData name="Maire Härkönen" userId="f71f5f4d-588a-4ce1-b38a-08a5d69ef104" providerId="ADAL" clId="{4AA24805-0B7B-4C86-8BC2-4C31DB0C32E3}" dt="2022-02-01T08:46:02.530" v="197" actId="6549"/>
        <pc:sldMkLst>
          <pc:docMk/>
          <pc:sldMk cId="658677560" sldId="274"/>
        </pc:sldMkLst>
        <pc:spChg chg="mod">
          <ac:chgData name="Maire Härkönen" userId="f71f5f4d-588a-4ce1-b38a-08a5d69ef104" providerId="ADAL" clId="{4AA24805-0B7B-4C86-8BC2-4C31DB0C32E3}" dt="2022-02-01T08:46:02.530" v="197" actId="6549"/>
          <ac:spMkLst>
            <pc:docMk/>
            <pc:sldMk cId="658677560" sldId="274"/>
            <ac:spMk id="4" creationId="{053E406D-DEDD-4CB3-BC29-12EC9D8D9E94}"/>
          </ac:spMkLst>
        </pc:spChg>
      </pc:sldChg>
      <pc:sldChg chg="modSp mod">
        <pc:chgData name="Maire Härkönen" userId="f71f5f4d-588a-4ce1-b38a-08a5d69ef104" providerId="ADAL" clId="{4AA24805-0B7B-4C86-8BC2-4C31DB0C32E3}" dt="2022-02-01T08:42:39.123" v="143" actId="20577"/>
        <pc:sldMkLst>
          <pc:docMk/>
          <pc:sldMk cId="1821890356" sldId="275"/>
        </pc:sldMkLst>
        <pc:spChg chg="mod">
          <ac:chgData name="Maire Härkönen" userId="f71f5f4d-588a-4ce1-b38a-08a5d69ef104" providerId="ADAL" clId="{4AA24805-0B7B-4C86-8BC2-4C31DB0C32E3}" dt="2022-02-01T08:42:39.123" v="143" actId="20577"/>
          <ac:spMkLst>
            <pc:docMk/>
            <pc:sldMk cId="1821890356" sldId="275"/>
            <ac:spMk id="4" creationId="{053E406D-DEDD-4CB3-BC29-12EC9D8D9E94}"/>
          </ac:spMkLst>
        </pc:spChg>
      </pc:sldChg>
      <pc:sldChg chg="modSp mod">
        <pc:chgData name="Maire Härkönen" userId="f71f5f4d-588a-4ce1-b38a-08a5d69ef104" providerId="ADAL" clId="{4AA24805-0B7B-4C86-8BC2-4C31DB0C32E3}" dt="2022-02-01T08:43:48.743" v="178" actId="20577"/>
        <pc:sldMkLst>
          <pc:docMk/>
          <pc:sldMk cId="2506437834" sldId="276"/>
        </pc:sldMkLst>
        <pc:spChg chg="mod">
          <ac:chgData name="Maire Härkönen" userId="f71f5f4d-588a-4ce1-b38a-08a5d69ef104" providerId="ADAL" clId="{4AA24805-0B7B-4C86-8BC2-4C31DB0C32E3}" dt="2022-02-01T08:43:48.743" v="178" actId="20577"/>
          <ac:spMkLst>
            <pc:docMk/>
            <pc:sldMk cId="2506437834" sldId="276"/>
            <ac:spMk id="4" creationId="{053E406D-DEDD-4CB3-BC29-12EC9D8D9E94}"/>
          </ac:spMkLst>
        </pc:spChg>
      </pc:sldChg>
      <pc:sldChg chg="del">
        <pc:chgData name="Maire Härkönen" userId="f71f5f4d-588a-4ce1-b38a-08a5d69ef104" providerId="ADAL" clId="{4AA24805-0B7B-4C86-8BC2-4C31DB0C32E3}" dt="2022-02-01T08:44:09.410" v="179" actId="47"/>
        <pc:sldMkLst>
          <pc:docMk/>
          <pc:sldMk cId="2850570349" sldId="280"/>
        </pc:sldMkLst>
      </pc:sldChg>
      <pc:sldChg chg="del">
        <pc:chgData name="Maire Härkönen" userId="f71f5f4d-588a-4ce1-b38a-08a5d69ef104" providerId="ADAL" clId="{4AA24805-0B7B-4C86-8BC2-4C31DB0C32E3}" dt="2022-02-01T08:44:11.234" v="180" actId="47"/>
        <pc:sldMkLst>
          <pc:docMk/>
          <pc:sldMk cId="2922692151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415F1-1836-45E5-AD78-F94905A9E068}" type="datetimeFigureOut">
              <a:rPr lang="fi-FI"/>
              <a:t>1.2.2022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193D4-2DAE-480D-A485-6FF0BF031058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96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193D4-2DAE-480D-A485-6FF0BF031058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6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8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4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33C4C7F-2BD5-4DE7-9AF4-BFF69468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87" y="-44611"/>
            <a:ext cx="8418890" cy="654347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EC2D502-F22E-4AC2-9412-814154ED4AA3}"/>
              </a:ext>
            </a:extLst>
          </p:cNvPr>
          <p:cNvSpPr txBox="1"/>
          <p:nvPr/>
        </p:nvSpPr>
        <p:spPr>
          <a:xfrm>
            <a:off x="875386" y="2493483"/>
            <a:ext cx="4337636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200" dirty="0">
                <a:latin typeface="Dubai Light"/>
                <a:cs typeface="Dubai Light"/>
              </a:rPr>
              <a:t>LIIKETOIMINNAN </a:t>
            </a:r>
            <a:endParaRPr lang="fi-FI" sz="3200" dirty="0">
              <a:cs typeface="Calibri"/>
            </a:endParaRPr>
          </a:p>
          <a:p>
            <a:pPr algn="ctr"/>
            <a:r>
              <a:rPr lang="fi-FI" sz="3200" dirty="0">
                <a:latin typeface="Dubai Light"/>
                <a:cs typeface="Calibri"/>
              </a:rPr>
              <a:t>OPPIMISYMPÄRISTÖT</a:t>
            </a:r>
          </a:p>
          <a:p>
            <a:pPr algn="ctr"/>
            <a:r>
              <a:rPr lang="fi-FI" sz="2000" dirty="0">
                <a:latin typeface="Dubai Light"/>
                <a:cs typeface="Calibri"/>
              </a:rPr>
              <a:t>Ammattiopisto Luovi</a:t>
            </a:r>
          </a:p>
          <a:p>
            <a:pPr algn="ctr"/>
            <a:r>
              <a:rPr lang="fi-FI" sz="2000" dirty="0">
                <a:latin typeface="Dubai Light"/>
                <a:cs typeface="Calibri"/>
              </a:rPr>
              <a:t>Helsingin yksikkö</a:t>
            </a:r>
          </a:p>
          <a:p>
            <a:pPr algn="ctr"/>
            <a:r>
              <a:rPr lang="fi-FI" sz="2000" dirty="0">
                <a:latin typeface="Dubai Light"/>
                <a:cs typeface="Calibri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4A4791-E5D7-4956-928B-E10A5BC3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7" y="1039242"/>
            <a:ext cx="9250790" cy="2225532"/>
          </a:xfrm>
        </p:spPr>
        <p:txBody>
          <a:bodyPr anchor="t">
            <a:normAutofit/>
          </a:bodyPr>
          <a:lstStyle/>
          <a:p>
            <a:r>
              <a:rPr lang="fi-FI" sz="2800">
                <a:latin typeface="Dubai Light" panose="020B0303030403030204" pitchFamily="34" charset="-78"/>
                <a:cs typeface="Dubai Light" panose="020B0303030403030204" pitchFamily="34" charset="-78"/>
              </a:rPr>
              <a:t>TYÖELÄMÄVALMENNUS </a:t>
            </a:r>
            <a:br>
              <a:rPr lang="fi-FI" sz="2800">
                <a:latin typeface="Dubai Light" panose="020B0303030403030204" pitchFamily="34" charset="-78"/>
                <a:cs typeface="Dubai Light" panose="020B0303030403030204" pitchFamily="34" charset="-78"/>
              </a:rPr>
            </a:br>
            <a:r>
              <a:rPr lang="fi-FI" sz="2800">
                <a:latin typeface="Dubai Light" panose="020B0303030403030204" pitchFamily="34" charset="-78"/>
                <a:cs typeface="Dubai Light" panose="020B0303030403030204" pitchFamily="34" charset="-78"/>
              </a:rPr>
              <a:t>OPPIMISYMPÄRISTÖISSÄ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05C8969-0879-420E-A684-49EBC886D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32" y="2535809"/>
            <a:ext cx="4124758" cy="3401003"/>
          </a:xfrm>
        </p:spPr>
        <p:txBody>
          <a:bodyPr anchor="ctr">
            <a:normAutofit/>
          </a:bodyPr>
          <a:lstStyle/>
          <a:p>
            <a:pPr>
              <a:buFont typeface="Courier New" panose="020B0604020202020204" pitchFamily="34" charset="0"/>
              <a:buChar char="o"/>
            </a:pPr>
            <a:r>
              <a:rPr lang="en-US" sz="2000" err="1">
                <a:latin typeface="Dubai Light" panose="020B0303030403030204" pitchFamily="34" charset="-78"/>
                <a:cs typeface="Dubai Light" panose="020B0303030403030204" pitchFamily="34" charset="-78"/>
              </a:rPr>
              <a:t>Työergonomia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US" sz="2000" err="1">
                <a:latin typeface="Dubai Light" panose="020B0303030403030204" pitchFamily="34" charset="-78"/>
                <a:cs typeface="Dubai Light" panose="020B0303030403030204" pitchFamily="34" charset="-78"/>
              </a:rPr>
              <a:t>Työntekijän</a:t>
            </a:r>
            <a:r>
              <a:rPr lang="en-US" sz="200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  <a:r>
              <a:rPr lang="en-US" sz="2000" err="1">
                <a:latin typeface="Dubai Light" panose="020B0303030403030204" pitchFamily="34" charset="-78"/>
                <a:cs typeface="Dubai Light" panose="020B0303030403030204" pitchFamily="34" charset="-78"/>
              </a:rPr>
              <a:t>hyvinvointi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US" sz="2000" err="1">
                <a:latin typeface="Dubai Light" panose="020B0303030403030204" pitchFamily="34" charset="-78"/>
                <a:cs typeface="Dubai Light" panose="020B0303030403030204" pitchFamily="34" charset="-78"/>
              </a:rPr>
              <a:t>Vuorovaikutustaidot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>
              <a:buFont typeface="Courier New" panose="020B0604020202020204" pitchFamily="34" charset="0"/>
              <a:buChar char="o"/>
            </a:pPr>
            <a:r>
              <a:rPr lang="en-US" sz="2000" err="1">
                <a:latin typeface="Dubai Light" panose="020B0303030403030204" pitchFamily="34" charset="-78"/>
                <a:cs typeface="Dubai Light" panose="020B0303030403030204" pitchFamily="34" charset="-78"/>
              </a:rPr>
              <a:t>Verkostoituminen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US" sz="1800">
              <a:latin typeface="Abadi Extra Light"/>
              <a:cs typeface="Calibri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US" sz="1800">
              <a:latin typeface="Abadi Extra Light"/>
              <a:cs typeface="Calibri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US" sz="1800">
              <a:latin typeface="Abadi Extra Light"/>
              <a:cs typeface="Calibri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US" sz="1800">
              <a:latin typeface="Abadi Extra Light"/>
              <a:cs typeface="Calibri"/>
            </a:endParaRPr>
          </a:p>
          <a:p>
            <a:endParaRPr lang="en-US" sz="1800">
              <a:cs typeface="Calibri" panose="020F0502020204030204"/>
            </a:endParaRPr>
          </a:p>
          <a:p>
            <a:endParaRPr lang="en-US" sz="1800">
              <a:cs typeface="Calibri" panose="020F0502020204030204"/>
            </a:endParaRPr>
          </a:p>
          <a:p>
            <a:endParaRPr lang="en-US" sz="1800">
              <a:cs typeface="Calibri" panose="020F0502020204030204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D83C515-FFD5-41E8-956E-6021615CB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0"/>
            <a:ext cx="6886222" cy="7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YRITTÄJYYS JA VERKKOKAUPPA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97144" y="1393569"/>
            <a:ext cx="7241812" cy="667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latin typeface="Dubai Light"/>
                <a:cs typeface="Dubai Light"/>
              </a:rPr>
              <a:t>Opintojen sisältö:</a:t>
            </a: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Tutustutaan erilaisiin yritysmuotoihin, esimerkiksi oma yritys, kevytyrittäjyys, perheyritys, osuuskunta</a:t>
            </a:r>
            <a:endParaRPr lang="fi-FI" dirty="0">
              <a:latin typeface="Dubai Light"/>
              <a:cs typeface="Dubai Light"/>
            </a:endParaRP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Ideoidaan ja suunnitellaan yritystoimintaa</a:t>
            </a:r>
            <a:endParaRPr lang="fi-FI" dirty="0">
              <a:latin typeface="Dubai Light"/>
              <a:cs typeface="Dubai Light"/>
            </a:endParaRP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Harjoitellaan yrityksen ja verkkokaupan perustamista</a:t>
            </a: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Harjoitellaan omasta yrityksestä kertomista</a:t>
            </a: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Harjoitellaan verkkokaupan pyörittämistä</a:t>
            </a: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Ideoidaan kampanjoita ja opetellaan yrityksen markkinointia</a:t>
            </a:r>
          </a:p>
          <a:p>
            <a:endParaRPr lang="fi-FI" sz="2000" dirty="0">
              <a:latin typeface="Dubai Light"/>
              <a:cs typeface="Dubai Light"/>
            </a:endParaRPr>
          </a:p>
          <a:p>
            <a:r>
              <a:rPr lang="fi-FI" sz="2000" dirty="0">
                <a:latin typeface="Dubai Light"/>
                <a:cs typeface="Dubai Light"/>
              </a:rPr>
              <a:t>- Seurataan sitä, tekeekö yritys voittoa vai tappiota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5">
            <a:extLst>
              <a:ext uri="{FF2B5EF4-FFF2-40B4-BE49-F238E27FC236}">
                <a16:creationId xmlns:a16="http://schemas.microsoft.com/office/drawing/2014/main" id="{A8B42BCE-9F2A-46D5-A6FF-D7D5312E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37" y="-196092"/>
            <a:ext cx="4762959" cy="3221730"/>
          </a:xfrm>
          <a:prstGeom prst="rect">
            <a:avLst/>
          </a:prstGeom>
        </p:spPr>
      </p:pic>
      <p:pic>
        <p:nvPicPr>
          <p:cNvPr id="6" name="Kuva 7">
            <a:extLst>
              <a:ext uri="{FF2B5EF4-FFF2-40B4-BE49-F238E27FC236}">
                <a16:creationId xmlns:a16="http://schemas.microsoft.com/office/drawing/2014/main" id="{C4E8566A-8BC0-4051-AD02-0BD60561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608" y="2988271"/>
            <a:ext cx="4762959" cy="45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1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YRITTÄJYYS JA VERKKOKAUPPA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97144" y="1393569"/>
            <a:ext cx="7241812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latin typeface="Dubai Light"/>
                <a:cs typeface="Dubai Light"/>
              </a:rPr>
              <a:t>Opintojen sisältö:</a:t>
            </a:r>
          </a:p>
          <a:p>
            <a:endParaRPr lang="fi-FI" sz="2000">
              <a:latin typeface="Dubai Light"/>
              <a:cs typeface="Dubai Light"/>
            </a:endParaRPr>
          </a:p>
          <a:p>
            <a:r>
              <a:rPr lang="fi-FI" sz="2000">
                <a:latin typeface="Dubai Light"/>
                <a:cs typeface="Calibri"/>
              </a:rPr>
              <a:t>- Hinnoitellaan tuotteita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latin typeface="Dubai Light"/>
              <a:cs typeface="Calibri"/>
            </a:endParaRPr>
          </a:p>
          <a:p>
            <a:r>
              <a:rPr lang="fi-FI" sz="2000">
                <a:latin typeface="Dubai Light"/>
                <a:cs typeface="Calibri"/>
              </a:rPr>
              <a:t>- Kirjoitetaan tuotteille esittelytekstejä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latin typeface="Dubai Light"/>
              <a:cs typeface="Calibri"/>
            </a:endParaRPr>
          </a:p>
          <a:p>
            <a:r>
              <a:rPr lang="fi-FI" sz="2000">
                <a:latin typeface="Dubai Light"/>
                <a:cs typeface="Calibri"/>
              </a:rPr>
              <a:t>- Seurataan varastossa olevien tuotteiden määriä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latin typeface="Dubai Light"/>
              <a:cs typeface="Calibri"/>
            </a:endParaRPr>
          </a:p>
          <a:p>
            <a:r>
              <a:rPr lang="fi-FI" sz="2000">
                <a:latin typeface="Dubai Light"/>
                <a:cs typeface="Calibri"/>
              </a:rPr>
              <a:t>- Harjoitellaan laskutusta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latin typeface="Dubai Light"/>
              <a:cs typeface="Calibri"/>
            </a:endParaRPr>
          </a:p>
          <a:p>
            <a:r>
              <a:rPr lang="fi-FI" sz="2000">
                <a:latin typeface="Dubai Light"/>
                <a:cs typeface="Calibri"/>
              </a:rPr>
              <a:t>- Pohditaan, keiden kanssa kannattaisi tehdä yhteistyötä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latin typeface="Dubai Light"/>
              <a:cs typeface="Calibri"/>
            </a:endParaRPr>
          </a:p>
          <a:p>
            <a:r>
              <a:rPr lang="fi-FI" sz="2000">
                <a:latin typeface="Dubai Light"/>
                <a:cs typeface="Calibri"/>
              </a:rPr>
              <a:t>- Opetellaan kirjoittamaan asiakielellä sähköposteja ja palvelemaan asiakkaita chatin kautta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latin typeface="Dubai Light"/>
              <a:cs typeface="Calibri"/>
            </a:endParaRPr>
          </a:p>
          <a:p>
            <a:r>
              <a:rPr lang="fi-FI" sz="2000">
                <a:latin typeface="Dubai Light"/>
                <a:cs typeface="Calibri"/>
              </a:rPr>
              <a:t>- Osallistutaan webinaareihin</a:t>
            </a:r>
            <a:endParaRPr lang="en-US" sz="2000">
              <a:latin typeface="Dubai Light"/>
              <a:ea typeface="+mn-lt"/>
              <a:cs typeface="+mn-lt"/>
            </a:endParaRPr>
          </a:p>
          <a:p>
            <a:endParaRPr lang="fi-FI" sz="2000">
              <a:ea typeface="+mn-lt"/>
              <a:cs typeface="+mn-lt"/>
            </a:endParaRPr>
          </a:p>
          <a:p>
            <a:endParaRPr lang="fi-FI" sz="2000">
              <a:latin typeface="Dubai Light"/>
              <a:cs typeface="Dubai Light"/>
            </a:endParaRP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9" name="Kuva 7">
            <a:extLst>
              <a:ext uri="{FF2B5EF4-FFF2-40B4-BE49-F238E27FC236}">
                <a16:creationId xmlns:a16="http://schemas.microsoft.com/office/drawing/2014/main" id="{897DB43F-5870-4A71-A76D-90C72A82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29" y="3507082"/>
            <a:ext cx="4857913" cy="3416286"/>
          </a:xfrm>
          <a:prstGeom prst="rect">
            <a:avLst/>
          </a:prstGeom>
        </p:spPr>
      </p:pic>
      <p:pic>
        <p:nvPicPr>
          <p:cNvPr id="15" name="Kuva 9">
            <a:extLst>
              <a:ext uri="{FF2B5EF4-FFF2-40B4-BE49-F238E27FC236}">
                <a16:creationId xmlns:a16="http://schemas.microsoft.com/office/drawing/2014/main" id="{B7B473CE-332C-4CE2-8E52-A273E6169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1" r="11111"/>
          <a:stretch/>
        </p:blipFill>
        <p:spPr>
          <a:xfrm>
            <a:off x="7364502" y="-172880"/>
            <a:ext cx="4876801" cy="36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YRITTÄJYYS JA VERKKOKAUPPA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256478" y="1393569"/>
            <a:ext cx="6983756" cy="51634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latin typeface="Dubai Light"/>
                <a:cs typeface="Dubai Light"/>
              </a:rPr>
              <a:t>Alan työpaikat:</a:t>
            </a:r>
          </a:p>
          <a:p>
            <a:endParaRPr lang="fi-FI" sz="2400" dirty="0">
              <a:latin typeface="Dubai Light"/>
              <a:cs typeface="Dubai Ligh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Oma yritys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Kevytyrittäjyys </a:t>
            </a:r>
            <a:endParaRPr lang="en-US" sz="2400" dirty="0">
              <a:latin typeface="Dubai Light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Pienyritys</a:t>
            </a:r>
            <a:endParaRPr lang="en-US" sz="2400" dirty="0">
              <a:latin typeface="Dubai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Perheyritys</a:t>
            </a:r>
            <a:endParaRPr lang="en-US" sz="2400" dirty="0">
              <a:latin typeface="Dubai Light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Osuuskunta (esim. Korkea Helsinki)</a:t>
            </a:r>
            <a:endParaRPr lang="fi-FI" sz="2400" dirty="0">
              <a:latin typeface="Dubai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Verkkokauppa (Verkkokauppa.com, Gigantti, Prisma) </a:t>
            </a:r>
            <a:endParaRPr lang="en-US" sz="2400" dirty="0">
              <a:latin typeface="Dubai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dirty="0">
                <a:latin typeface="Dubai Light"/>
                <a:cs typeface="Calibri"/>
              </a:rPr>
              <a:t>- Hankkeet, tapahtumat ja projektit</a:t>
            </a:r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2" name="Kuva 9">
            <a:extLst>
              <a:ext uri="{FF2B5EF4-FFF2-40B4-BE49-F238E27FC236}">
                <a16:creationId xmlns:a16="http://schemas.microsoft.com/office/drawing/2014/main" id="{FC2BE08D-56F5-443C-8426-41195CC1D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t="10410" r="4259" b="8019"/>
          <a:stretch/>
        </p:blipFill>
        <p:spPr>
          <a:xfrm>
            <a:off x="7790427" y="-441734"/>
            <a:ext cx="4407454" cy="3510260"/>
          </a:xfrm>
          <a:prstGeom prst="rect">
            <a:avLst/>
          </a:prstGeom>
        </p:spPr>
      </p:pic>
      <p:pic>
        <p:nvPicPr>
          <p:cNvPr id="5" name="Kuva 4" descr="Kuva, joka sisältää kohteen lelu, huone, merkki&#10;&#10;Kuvaus luotu automaattisesti">
            <a:extLst>
              <a:ext uri="{FF2B5EF4-FFF2-40B4-BE49-F238E27FC236}">
                <a16:creationId xmlns:a16="http://schemas.microsoft.com/office/drawing/2014/main" id="{C7D8419A-30F6-4366-94FF-6A97F22B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923" y="2297829"/>
            <a:ext cx="4406355" cy="2951199"/>
          </a:xfrm>
          <a:prstGeom prst="rect">
            <a:avLst/>
          </a:prstGeom>
        </p:spPr>
      </p:pic>
      <p:pic>
        <p:nvPicPr>
          <p:cNvPr id="7" name="Kuva 5">
            <a:extLst>
              <a:ext uri="{FF2B5EF4-FFF2-40B4-BE49-F238E27FC236}">
                <a16:creationId xmlns:a16="http://schemas.microsoft.com/office/drawing/2014/main" id="{D4E08EB2-7D7E-4AFD-AE5A-FAC532AAE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2"/>
          <a:stretch/>
        </p:blipFill>
        <p:spPr>
          <a:xfrm>
            <a:off x="7789924" y="5073464"/>
            <a:ext cx="4406355" cy="24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KAUPPA JA VARASTO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97144" y="1393569"/>
            <a:ext cx="6235272" cy="46525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latin typeface="Dubai Light"/>
                <a:cs typeface="Dubai Light"/>
              </a:rPr>
              <a:t>Opintojen sisältö:</a:t>
            </a:r>
          </a:p>
          <a:p>
            <a:endParaRPr lang="fi-FI" sz="2000" dirty="0">
              <a:latin typeface="Dubai Light"/>
              <a:cs typeface="Dubai Ligh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cs typeface="Calibri"/>
              </a:rPr>
              <a:t>- </a:t>
            </a:r>
            <a:r>
              <a:rPr lang="fi-FI" sz="2000" dirty="0">
                <a:latin typeface="Dubai Light"/>
                <a:ea typeface="+mn-lt"/>
                <a:cs typeface="+mn-lt"/>
              </a:rPr>
              <a:t>Kuorman vastaanottaminen, purkaminen ja hyllyttäminen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ea typeface="+mn-lt"/>
                <a:cs typeface="+mn-lt"/>
              </a:rPr>
              <a:t>- Dokumenttien käsittely ja arkistointi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ea typeface="+mn-lt"/>
                <a:cs typeface="+mn-lt"/>
              </a:rPr>
              <a:t>- Varaston hallinta ohjelmat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ea typeface="+mn-lt"/>
                <a:cs typeface="+mn-lt"/>
              </a:rPr>
              <a:t>- Postitukset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ea typeface="+mn-lt"/>
                <a:cs typeface="+mn-lt"/>
              </a:rPr>
              <a:t>- Sisäinen ja ulkoinen asiakaspalvelu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ea typeface="+mn-lt"/>
                <a:cs typeface="+mn-lt"/>
              </a:rPr>
              <a:t>- Inventaario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latin typeface="Dubai Light"/>
                <a:ea typeface="+mn-lt"/>
                <a:cs typeface="+mn-lt"/>
              </a:rPr>
              <a:t>- Varaston </a:t>
            </a:r>
            <a:r>
              <a:rPr lang="fi-FI" sz="2000">
                <a:latin typeface="Dubai Light"/>
                <a:ea typeface="+mn-lt"/>
                <a:cs typeface="+mn-lt"/>
              </a:rPr>
              <a:t>eri työvälineet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12" descr="Kuva, joka sisältää kohteen tie, rekka, istuminen, bussi&#10;&#10;Kuvaus luotu automaattisesti">
            <a:extLst>
              <a:ext uri="{FF2B5EF4-FFF2-40B4-BE49-F238E27FC236}">
                <a16:creationId xmlns:a16="http://schemas.microsoft.com/office/drawing/2014/main" id="{D060096C-2749-4A2B-AB30-CDF15E20F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1" b="19892"/>
          <a:stretch/>
        </p:blipFill>
        <p:spPr>
          <a:xfrm>
            <a:off x="7048560" y="2403835"/>
            <a:ext cx="5143440" cy="4534293"/>
          </a:xfrm>
          <a:prstGeom prst="rect">
            <a:avLst/>
          </a:prstGeom>
        </p:spPr>
      </p:pic>
      <p:pic>
        <p:nvPicPr>
          <p:cNvPr id="2" name="Kuva 4" descr="Kuva, joka sisältää kohteen sisä, rakennus, lattia, huone&#10;&#10;Kuvaus luotu automaattisesti">
            <a:extLst>
              <a:ext uri="{FF2B5EF4-FFF2-40B4-BE49-F238E27FC236}">
                <a16:creationId xmlns:a16="http://schemas.microsoft.com/office/drawing/2014/main" id="{0FD29CE6-9D5F-4104-B34F-24F409CA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59" y="0"/>
            <a:ext cx="5144941" cy="28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KAUPPA JA VARASTO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84906" y="1427019"/>
            <a:ext cx="6443090" cy="3852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latin typeface="Dubai Light"/>
                <a:cs typeface="Dubai Light"/>
              </a:rPr>
              <a:t>Oppimisympäristöt:</a:t>
            </a:r>
          </a:p>
          <a:p>
            <a:endParaRPr lang="fi-FI" sz="2000" b="1" dirty="0">
              <a:latin typeface="Dubai Light"/>
              <a:cs typeface="Dubai Ligh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cs typeface="Calibri"/>
              </a:rPr>
              <a:t>Opiskelijakahvion</a:t>
            </a:r>
            <a:r>
              <a:rPr lang="fi-FI" sz="2000" dirty="0">
                <a:latin typeface="Dubai Light"/>
                <a:ea typeface="+mn-lt"/>
                <a:cs typeface="+mn-lt"/>
              </a:rPr>
              <a:t> varastonhallintaohjelma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ea typeface="+mn-lt"/>
                <a:cs typeface="+mn-lt"/>
              </a:rPr>
              <a:t>Koulun varastoympäristöt 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ea typeface="+mn-lt"/>
                <a:cs typeface="+mn-lt"/>
              </a:rPr>
              <a:t>Pakkaus ja postitus oppimisympäristö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ea typeface="+mn-lt"/>
                <a:cs typeface="+mn-lt"/>
              </a:rPr>
              <a:t>Työturvallisuuskortti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ea typeface="+mn-lt"/>
                <a:cs typeface="+mn-lt"/>
              </a:rPr>
              <a:t>Mahdolliset tutustumiskäynnit 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ea typeface="+mn-lt"/>
                <a:cs typeface="+mn-lt"/>
              </a:rPr>
              <a:t>Työssäoppiminen</a:t>
            </a:r>
            <a:endParaRPr lang="en-US" sz="2000" dirty="0">
              <a:latin typeface="Dubai Light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i-FI" sz="2000" dirty="0">
                <a:latin typeface="Dubai Light"/>
                <a:cs typeface="Calibri"/>
              </a:rPr>
              <a:t>Verkkoympäristö</a:t>
            </a:r>
          </a:p>
          <a:p>
            <a:endParaRPr lang="fi-FI" sz="2000" b="1" dirty="0">
              <a:latin typeface="Dubai Light"/>
              <a:cs typeface="Dubai Light"/>
            </a:endParaRPr>
          </a:p>
        </p:txBody>
      </p:sp>
      <p:pic>
        <p:nvPicPr>
          <p:cNvPr id="6" name="Kuva 4" descr="Kuva, joka sisältää kohteen sisä, pöytä, huone, istuminen&#10;&#10;Kuvaus luotu automaattisesti">
            <a:extLst>
              <a:ext uri="{FF2B5EF4-FFF2-40B4-BE49-F238E27FC236}">
                <a16:creationId xmlns:a16="http://schemas.microsoft.com/office/drawing/2014/main" id="{2F3BA4CC-26F1-4380-9314-F74463FD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10530"/>
            <a:ext cx="4592320" cy="3436567"/>
          </a:xfrm>
          <a:prstGeom prst="rect">
            <a:avLst/>
          </a:prstGeom>
        </p:spPr>
      </p:pic>
      <p:pic>
        <p:nvPicPr>
          <p:cNvPr id="10" name="Kuva 11" descr="Kuva, joka sisältää kohteen sisä, pöytä, huone, hylly&#10;&#10;Kuvaus luotu automaattisesti">
            <a:extLst>
              <a:ext uri="{FF2B5EF4-FFF2-40B4-BE49-F238E27FC236}">
                <a16:creationId xmlns:a16="http://schemas.microsoft.com/office/drawing/2014/main" id="{BBDB66F9-1A43-4F3F-BC94-994E609D8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80" y="3377452"/>
            <a:ext cx="4592320" cy="34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KAUPPA JA VARASTO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84906" y="1427019"/>
            <a:ext cx="6443090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latin typeface="Dubai Light"/>
                <a:cs typeface="Dubai Light"/>
              </a:rPr>
              <a:t>Alan työpaikat:</a:t>
            </a:r>
          </a:p>
          <a:p>
            <a:endParaRPr lang="fi-FI" sz="2000" b="1" dirty="0">
              <a:latin typeface="Dubai Light"/>
              <a:cs typeface="Dubai Ligh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i-FI" sz="2000" dirty="0">
                <a:latin typeface="Dubai Light"/>
                <a:cs typeface="Calibri"/>
              </a:rPr>
              <a:t>Päivittäistavarakaupat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i-FI" sz="2000" dirty="0">
                <a:latin typeface="Dubai Light"/>
                <a:cs typeface="Calibri"/>
              </a:rPr>
              <a:t>Muut kaupat esim. </a:t>
            </a:r>
            <a:r>
              <a:rPr lang="fi-FI" sz="2000" dirty="0" err="1">
                <a:latin typeface="Dubai Light"/>
                <a:cs typeface="Calibri"/>
              </a:rPr>
              <a:t>Jysk</a:t>
            </a:r>
            <a:r>
              <a:rPr lang="fi-FI" sz="2000" dirty="0">
                <a:latin typeface="Dubai Light"/>
                <a:cs typeface="Calibri"/>
              </a:rPr>
              <a:t>, Class </a:t>
            </a:r>
            <a:r>
              <a:rPr lang="fi-FI" sz="2000" dirty="0" err="1">
                <a:latin typeface="Dubai Light"/>
                <a:cs typeface="Calibri"/>
              </a:rPr>
              <a:t>Ohlson</a:t>
            </a:r>
            <a:r>
              <a:rPr lang="fi-FI" sz="2000" dirty="0">
                <a:latin typeface="Dubai Light"/>
                <a:cs typeface="Calibri"/>
              </a:rPr>
              <a:t> ym.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i-FI" sz="2000" dirty="0">
                <a:latin typeface="Dubai Light"/>
                <a:cs typeface="Calibri"/>
              </a:rPr>
              <a:t>Matkahuolto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i-FI" sz="2000" dirty="0">
                <a:latin typeface="Dubai Light"/>
                <a:cs typeface="Calibri"/>
              </a:rPr>
              <a:t>Posti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i-FI" sz="2000" dirty="0">
                <a:latin typeface="Dubai Light"/>
                <a:cs typeface="Calibri"/>
              </a:rPr>
              <a:t>Ikea ja muut huonekalukaupat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fi-FI" sz="2000" dirty="0">
                <a:latin typeface="Dubai Light"/>
                <a:cs typeface="Calibri"/>
              </a:rPr>
              <a:t>Nettikaupat (Hobby Hall, </a:t>
            </a:r>
            <a:r>
              <a:rPr lang="fi-FI" sz="2000" dirty="0" err="1">
                <a:latin typeface="Dubai Light"/>
                <a:cs typeface="Calibri"/>
              </a:rPr>
              <a:t>Ellos</a:t>
            </a:r>
            <a:r>
              <a:rPr lang="fi-FI" sz="2000" dirty="0">
                <a:latin typeface="Dubai Light"/>
                <a:cs typeface="Calibri"/>
              </a:rPr>
              <a:t>...)</a:t>
            </a:r>
          </a:p>
          <a:p>
            <a:endParaRPr lang="fi-FI" sz="2000" b="1" dirty="0">
              <a:latin typeface="Dubai Light"/>
              <a:cs typeface="Dubai Light"/>
            </a:endParaRPr>
          </a:p>
        </p:txBody>
      </p:sp>
      <p:pic>
        <p:nvPicPr>
          <p:cNvPr id="2" name="Kuva 11" descr="Kuva, joka sisältää kohteen sisä, hylly, huone, kirja&#10;&#10;Kuvaus luotu automaattisesti">
            <a:extLst>
              <a:ext uri="{FF2B5EF4-FFF2-40B4-BE49-F238E27FC236}">
                <a16:creationId xmlns:a16="http://schemas.microsoft.com/office/drawing/2014/main" id="{41D7455A-3F5B-46DB-92E3-572EC2C1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0" y="0"/>
            <a:ext cx="5171440" cy="687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3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MYYNTI JA PALVELUT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84906" y="1427019"/>
            <a:ext cx="6443090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latin typeface="Dubai Light" panose="020B0303030403030204" pitchFamily="34" charset="-78"/>
                <a:cs typeface="Dubai Light" panose="020B0303030403030204" pitchFamily="34" charset="-78"/>
              </a:rPr>
              <a:t>Opintojen sisältö:</a:t>
            </a:r>
          </a:p>
          <a:p>
            <a:endParaRPr lang="fi-FI" sz="2000" b="1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Erilaisiin myyntiympäristöihin tutustuminen</a:t>
            </a: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Aktiivisten myyntitehtävien harjoittelu</a:t>
            </a: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Asiakaspalvelu kaupoissa ja toimistoissa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Asiakkaiden/ asiakasryhmien määrittely</a:t>
            </a: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Kassanhoito ja myyntijärjestelmien käyttö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Reklamaatiot ja palautteet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Tapahtumatuotanto ja asiakastilaisuudet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Toimistotehtävät ja neuvonta</a:t>
            </a:r>
            <a:endParaRPr lang="en-US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fi-FI" sz="2000" b="1">
              <a:latin typeface="Dubai Light"/>
              <a:cs typeface="Dubai Light"/>
            </a:endParaRPr>
          </a:p>
        </p:txBody>
      </p:sp>
      <p:pic>
        <p:nvPicPr>
          <p:cNvPr id="6" name="Kuva 6" descr="Kuva, joka sisältää kohteen sisä, pöytä, istuminen, ruoka&#10;&#10;Kuvaus luotu automaattisesti">
            <a:extLst>
              <a:ext uri="{FF2B5EF4-FFF2-40B4-BE49-F238E27FC236}">
                <a16:creationId xmlns:a16="http://schemas.microsoft.com/office/drawing/2014/main" id="{31F49F9D-B401-4C7A-B365-05FC5C13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4" r="25717" b="1"/>
          <a:stretch/>
        </p:blipFill>
        <p:spPr>
          <a:xfrm>
            <a:off x="6010718" y="0"/>
            <a:ext cx="6860727" cy="6860727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308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4A871EA-EBBD-441E-A923-DCF088F164FF}"/>
              </a:ext>
            </a:extLst>
          </p:cNvPr>
          <p:cNvSpPr txBox="1">
            <a:spLocks/>
          </p:cNvSpPr>
          <p:nvPr/>
        </p:nvSpPr>
        <p:spPr>
          <a:xfrm>
            <a:off x="793884" y="741535"/>
            <a:ext cx="10515600" cy="51766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>
                <a:latin typeface="Dubai Light"/>
                <a:cs typeface="Dubai Light"/>
              </a:rPr>
              <a:t>MYYNTI JA PALVELUT OPY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53E406D-DEDD-4CB3-BC29-12EC9D8D9E94}"/>
              </a:ext>
            </a:extLst>
          </p:cNvPr>
          <p:cNvSpPr txBox="1"/>
          <p:nvPr/>
        </p:nvSpPr>
        <p:spPr>
          <a:xfrm>
            <a:off x="784906" y="1427019"/>
            <a:ext cx="6443090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>
                <a:latin typeface="Dubai Light" panose="020B0303030403030204" pitchFamily="34" charset="-78"/>
                <a:cs typeface="Dubai Light" panose="020B0303030403030204" pitchFamily="34" charset="-78"/>
              </a:rPr>
              <a:t>Työpaikat:</a:t>
            </a:r>
          </a:p>
          <a:p>
            <a:endParaRPr lang="fi-FI" sz="2000" b="1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cs typeface="Dubai Light" panose="020B0303030403030204" pitchFamily="34" charset="-78"/>
              </a:rPr>
              <a:t>- </a:t>
            </a:r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Vaatetus-, urheilu- ja kodinkoneliikkeet</a:t>
            </a:r>
            <a:endParaRPr lang="en-US" sz="2000">
              <a:latin typeface="Dubai Light" panose="020B0303030403030204" pitchFamily="34" charset="-78"/>
              <a:ea typeface="+mn-lt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- Muut erikoisliikkeet/ tavaratalojen osastot, joissa</a:t>
            </a:r>
          </a:p>
          <a:p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  aktiivisen myynnin ja asiakaskohtaamisten</a:t>
            </a:r>
          </a:p>
          <a:p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  merkitys korostuu</a:t>
            </a:r>
            <a:endParaRPr lang="en-US" sz="2000">
              <a:latin typeface="Dubai Light" panose="020B0303030403030204" pitchFamily="34" charset="-78"/>
              <a:ea typeface="+mn-lt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- Aula-, vastaanotto- ja toimistopalvelut yrityksissä </a:t>
            </a:r>
          </a:p>
          <a:p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  ja järjestöissä</a:t>
            </a:r>
            <a:endParaRPr lang="en-US" sz="2000">
              <a:latin typeface="Dubai Light" panose="020B0303030403030204" pitchFamily="34" charset="-78"/>
              <a:ea typeface="+mn-lt"/>
              <a:cs typeface="Dubai Light" panose="020B0303030403030204" pitchFamily="34" charset="-78"/>
            </a:endParaRPr>
          </a:p>
          <a:p>
            <a:r>
              <a:rPr lang="fi-FI" sz="2000">
                <a:latin typeface="Dubai Light" panose="020B0303030403030204" pitchFamily="34" charset="-78"/>
                <a:ea typeface="+mn-lt"/>
                <a:cs typeface="Dubai Light" panose="020B0303030403030204" pitchFamily="34" charset="-78"/>
              </a:rPr>
              <a:t>- Kahvilat ja pienet ravintolat</a:t>
            </a:r>
            <a:endParaRPr lang="fi-FI" sz="2000">
              <a:latin typeface="Dubai Light" panose="020B0303030403030204" pitchFamily="34" charset="-78"/>
              <a:cs typeface="Dubai Light" panose="020B0303030403030204" pitchFamily="34" charset="-78"/>
            </a:endParaRPr>
          </a:p>
          <a:p>
            <a:endParaRPr lang="fi-FI" sz="2000" b="1">
              <a:latin typeface="Dubai Light"/>
              <a:cs typeface="Dubai Light"/>
            </a:endParaRPr>
          </a:p>
        </p:txBody>
      </p:sp>
      <p:pic>
        <p:nvPicPr>
          <p:cNvPr id="2" name="Kuva 4" descr="Kuva, joka sisältää kohteen sisä, ikkuna, pöytä, sisäkatto&#10;&#10;Kuvaus luotu automaattisesti">
            <a:extLst>
              <a:ext uri="{FF2B5EF4-FFF2-40B4-BE49-F238E27FC236}">
                <a16:creationId xmlns:a16="http://schemas.microsoft.com/office/drawing/2014/main" id="{90BDF05F-173B-4347-B645-416A49C8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4" r="15006"/>
          <a:stretch/>
        </p:blipFill>
        <p:spPr>
          <a:xfrm>
            <a:off x="6193411" y="0"/>
            <a:ext cx="6855542" cy="6855542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335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0f51f2-625c-40fa-bb83-6674d507f1c8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A02321D19891A44901A5768989AF0FC" ma:contentTypeVersion="12" ma:contentTypeDescription="Luo uusi asiakirja." ma:contentTypeScope="" ma:versionID="5f931f45a7ea44e7c103971cb417013d">
  <xsd:schema xmlns:xsd="http://www.w3.org/2001/XMLSchema" xmlns:xs="http://www.w3.org/2001/XMLSchema" xmlns:p="http://schemas.microsoft.com/office/2006/metadata/properties" xmlns:ns3="d90f51f2-625c-40fa-bb83-6674d507f1c8" xmlns:ns4="22818cf7-0103-4544-88f8-d5357bd7009b" targetNamespace="http://schemas.microsoft.com/office/2006/metadata/properties" ma:root="true" ma:fieldsID="486345ac5fb9bcf8c3c2640130c5d012" ns3:_="" ns4:_="">
    <xsd:import namespace="d90f51f2-625c-40fa-bb83-6674d507f1c8"/>
    <xsd:import namespace="22818cf7-0103-4544-88f8-d5357bd700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f51f2-625c-40fa-bb83-6674d507f1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18cf7-0103-4544-88f8-d5357bd70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3BDBE7-3670-43E0-9BCC-4BE30254D2CE}">
  <ds:schemaRefs>
    <ds:schemaRef ds:uri="d90f51f2-625c-40fa-bb83-6674d507f1c8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2818cf7-0103-4544-88f8-d5357bd7009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A6D992-9A81-404B-B408-7B376968E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E4FF5-758A-42D7-AB96-1783B22BA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f51f2-625c-40fa-bb83-6674d507f1c8"/>
    <ds:schemaRef ds:uri="22818cf7-0103-4544-88f8-d5357bd700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329</Words>
  <Application>Microsoft Office PowerPoint</Application>
  <PresentationFormat>Laajakuva</PresentationFormat>
  <Paragraphs>121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Courier New</vt:lpstr>
      <vt:lpstr>Dubai Light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TYÖELÄMÄVALMENNUS  OPPIMISYMPÄRISTÖISSÄ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Elina Liljeblad</dc:creator>
  <cp:lastModifiedBy>Maire Härkönen</cp:lastModifiedBy>
  <cp:revision>2</cp:revision>
  <dcterms:created xsi:type="dcterms:W3CDTF">2020-11-04T15:59:12Z</dcterms:created>
  <dcterms:modified xsi:type="dcterms:W3CDTF">2022-02-01T08:46:23Z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ContentTypeId">
    <vt:lpwstr>0x010100EA02321D19891A44901A5768989AF0FC</vt:lpwstr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</Properties>
</file>